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2FF"/>
    <a:srgbClr val="FFCD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280DB3-2869-C927-5F2E-94834292FF95}" v="6" dt="2024-06-04T13:01:12.742"/>
    <p1510:client id="{AE29545A-3C2F-21CB-CF66-428C55788D65}" v="28" dt="2024-06-05T09:36:12.5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9"/>
    <p:restoredTop sz="96327"/>
  </p:normalViewPr>
  <p:slideViewPr>
    <p:cSldViewPr snapToGrid="0" snapToObjects="1">
      <p:cViewPr>
        <p:scale>
          <a:sx n="110" d="100"/>
          <a:sy n="110" d="100"/>
        </p:scale>
        <p:origin x="-224"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y Munro" userId="S::eo23jm@uhi.ac.uk::945d001f-f65c-48e1-84de-13920639abbb" providerId="AD" clId="Web-{AE29545A-3C2F-21CB-CF66-428C55788D65}"/>
    <pc:docChg chg="modSld">
      <pc:chgData name="Jilly Munro" userId="S::eo23jm@uhi.ac.uk::945d001f-f65c-48e1-84de-13920639abbb" providerId="AD" clId="Web-{AE29545A-3C2F-21CB-CF66-428C55788D65}" dt="2024-06-05T09:36:12.531" v="15" actId="20577"/>
      <pc:docMkLst>
        <pc:docMk/>
      </pc:docMkLst>
      <pc:sldChg chg="modSp">
        <pc:chgData name="Jilly Munro" userId="S::eo23jm@uhi.ac.uk::945d001f-f65c-48e1-84de-13920639abbb" providerId="AD" clId="Web-{AE29545A-3C2F-21CB-CF66-428C55788D65}" dt="2024-06-05T09:35:33.090" v="14" actId="20577"/>
        <pc:sldMkLst>
          <pc:docMk/>
          <pc:sldMk cId="78097368" sldId="256"/>
        </pc:sldMkLst>
        <pc:spChg chg="mod">
          <ac:chgData name="Jilly Munro" userId="S::eo23jm@uhi.ac.uk::945d001f-f65c-48e1-84de-13920639abbb" providerId="AD" clId="Web-{AE29545A-3C2F-21CB-CF66-428C55788D65}" dt="2024-06-05T09:35:14.761" v="10" actId="20577"/>
          <ac:spMkLst>
            <pc:docMk/>
            <pc:sldMk cId="78097368" sldId="256"/>
            <ac:spMk id="16" creationId="{C23EDE8E-0C3B-974E-870A-00155C177A97}"/>
          </ac:spMkLst>
        </pc:spChg>
        <pc:spChg chg="mod">
          <ac:chgData name="Jilly Munro" userId="S::eo23jm@uhi.ac.uk::945d001f-f65c-48e1-84de-13920639abbb" providerId="AD" clId="Web-{AE29545A-3C2F-21CB-CF66-428C55788D65}" dt="2024-06-05T09:35:33.090" v="14" actId="20577"/>
          <ac:spMkLst>
            <pc:docMk/>
            <pc:sldMk cId="78097368" sldId="256"/>
            <ac:spMk id="35" creationId="{25E10356-22E0-4334-AB7A-98B30FA86488}"/>
          </ac:spMkLst>
        </pc:spChg>
        <pc:spChg chg="mod">
          <ac:chgData name="Jilly Munro" userId="S::eo23jm@uhi.ac.uk::945d001f-f65c-48e1-84de-13920639abbb" providerId="AD" clId="Web-{AE29545A-3C2F-21CB-CF66-428C55788D65}" dt="2024-06-05T09:35:03.416" v="6" actId="20577"/>
          <ac:spMkLst>
            <pc:docMk/>
            <pc:sldMk cId="78097368" sldId="256"/>
            <ac:spMk id="36" creationId="{8CE93BC3-56FD-4AD7-A212-B0B421D8CDCA}"/>
          </ac:spMkLst>
        </pc:spChg>
      </pc:sldChg>
      <pc:sldChg chg="modSp">
        <pc:chgData name="Jilly Munro" userId="S::eo23jm@uhi.ac.uk::945d001f-f65c-48e1-84de-13920639abbb" providerId="AD" clId="Web-{AE29545A-3C2F-21CB-CF66-428C55788D65}" dt="2024-06-05T09:36:12.531" v="15" actId="20577"/>
        <pc:sldMkLst>
          <pc:docMk/>
          <pc:sldMk cId="3614328400" sldId="257"/>
        </pc:sldMkLst>
        <pc:spChg chg="mod">
          <ac:chgData name="Jilly Munro" userId="S::eo23jm@uhi.ac.uk::945d001f-f65c-48e1-84de-13920639abbb" providerId="AD" clId="Web-{AE29545A-3C2F-21CB-CF66-428C55788D65}" dt="2024-06-05T09:36:12.531" v="15" actId="20577"/>
          <ac:spMkLst>
            <pc:docMk/>
            <pc:sldMk cId="3614328400" sldId="257"/>
            <ac:spMk id="25" creationId="{B8B955A4-E2E5-4B61-96A0-EB4382F27CD3}"/>
          </ac:spMkLst>
        </pc:spChg>
      </pc:sldChg>
    </pc:docChg>
  </pc:docChgLst>
  <pc:docChgLst>
    <pc:chgData name="Jilly Munro" userId="S::eo23jm@uhi.ac.uk::945d001f-f65c-48e1-84de-13920639abbb" providerId="AD" clId="Web-{88280DB3-2869-C927-5F2E-94834292FF95}"/>
    <pc:docChg chg="modSld">
      <pc:chgData name="Jilly Munro" userId="S::eo23jm@uhi.ac.uk::945d001f-f65c-48e1-84de-13920639abbb" providerId="AD" clId="Web-{88280DB3-2869-C927-5F2E-94834292FF95}" dt="2024-06-04T13:01:12.742" v="5" actId="1076"/>
      <pc:docMkLst>
        <pc:docMk/>
      </pc:docMkLst>
      <pc:sldChg chg="addSp delSp modSp">
        <pc:chgData name="Jilly Munro" userId="S::eo23jm@uhi.ac.uk::945d001f-f65c-48e1-84de-13920639abbb" providerId="AD" clId="Web-{88280DB3-2869-C927-5F2E-94834292FF95}" dt="2024-06-04T13:01:05.054" v="2" actId="1076"/>
        <pc:sldMkLst>
          <pc:docMk/>
          <pc:sldMk cId="78097368" sldId="256"/>
        </pc:sldMkLst>
        <pc:picChg chg="add mod">
          <ac:chgData name="Jilly Munro" userId="S::eo23jm@uhi.ac.uk::945d001f-f65c-48e1-84de-13920639abbb" providerId="AD" clId="Web-{88280DB3-2869-C927-5F2E-94834292FF95}" dt="2024-06-04T13:01:05.054" v="2" actId="1076"/>
          <ac:picMkLst>
            <pc:docMk/>
            <pc:sldMk cId="78097368" sldId="256"/>
            <ac:picMk id="2" creationId="{FB6CA02F-8439-67E4-56C5-7F6C1111F414}"/>
          </ac:picMkLst>
        </pc:picChg>
        <pc:picChg chg="del">
          <ac:chgData name="Jilly Munro" userId="S::eo23jm@uhi.ac.uk::945d001f-f65c-48e1-84de-13920639abbb" providerId="AD" clId="Web-{88280DB3-2869-C927-5F2E-94834292FF95}" dt="2024-06-04T13:00:59.569" v="0"/>
          <ac:picMkLst>
            <pc:docMk/>
            <pc:sldMk cId="78097368" sldId="256"/>
            <ac:picMk id="7" creationId="{A9932FC0-6878-8D4E-9FCE-D3D9B91067F3}"/>
          </ac:picMkLst>
        </pc:picChg>
      </pc:sldChg>
      <pc:sldChg chg="addSp delSp modSp">
        <pc:chgData name="Jilly Munro" userId="S::eo23jm@uhi.ac.uk::945d001f-f65c-48e1-84de-13920639abbb" providerId="AD" clId="Web-{88280DB3-2869-C927-5F2E-94834292FF95}" dt="2024-06-04T13:01:12.742" v="5" actId="1076"/>
        <pc:sldMkLst>
          <pc:docMk/>
          <pc:sldMk cId="3614328400" sldId="257"/>
        </pc:sldMkLst>
        <pc:picChg chg="add mod">
          <ac:chgData name="Jilly Munro" userId="S::eo23jm@uhi.ac.uk::945d001f-f65c-48e1-84de-13920639abbb" providerId="AD" clId="Web-{88280DB3-2869-C927-5F2E-94834292FF95}" dt="2024-06-04T13:01:12.742" v="5" actId="1076"/>
          <ac:picMkLst>
            <pc:docMk/>
            <pc:sldMk cId="3614328400" sldId="257"/>
            <ac:picMk id="2" creationId="{9894EB45-0B43-4EC9-0B67-A2527AE8ECB4}"/>
          </ac:picMkLst>
        </pc:picChg>
        <pc:picChg chg="del">
          <ac:chgData name="Jilly Munro" userId="S::eo23jm@uhi.ac.uk::945d001f-f65c-48e1-84de-13920639abbb" providerId="AD" clId="Web-{88280DB3-2869-C927-5F2E-94834292FF95}" dt="2024-06-04T13:01:08.085" v="3"/>
          <ac:picMkLst>
            <pc:docMk/>
            <pc:sldMk cId="3614328400" sldId="257"/>
            <ac:picMk id="7" creationId="{A9932FC0-6878-8D4E-9FCE-D3D9B91067F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D13820F-4F84-C14B-842E-5A84DB6553E9}"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950625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D13820F-4F84-C14B-842E-5A84DB6553E9}"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211186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D13820F-4F84-C14B-842E-5A84DB6553E9}"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207918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D13820F-4F84-C14B-842E-5A84DB6553E9}"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361511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D13820F-4F84-C14B-842E-5A84DB6553E9}"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353340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D13820F-4F84-C14B-842E-5A84DB6553E9}"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385396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D13820F-4F84-C14B-842E-5A84DB6553E9}" type="datetimeFigureOut">
              <a:rPr lang="en-US" smtClean="0"/>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188652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D13820F-4F84-C14B-842E-5A84DB6553E9}" type="datetimeFigureOut">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3650780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3820F-4F84-C14B-842E-5A84DB6553E9}" type="datetimeFigureOut">
              <a:rPr lang="en-US" smtClean="0"/>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971630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D13820F-4F84-C14B-842E-5A84DB6553E9}"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314925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D13820F-4F84-C14B-842E-5A84DB6553E9}"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636843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3820F-4F84-C14B-842E-5A84DB6553E9}" type="datetimeFigureOut">
              <a:rPr lang="en-US" smtClean="0"/>
              <a:t>6/5/2024</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D0DFD-2BEF-524E-9A0D-1747E8060999}" type="slidenum">
              <a:rPr lang="en-US" smtClean="0"/>
              <a:t>‹#›</a:t>
            </a:fld>
            <a:endParaRPr lang="en-US"/>
          </a:p>
        </p:txBody>
      </p:sp>
    </p:spTree>
    <p:extLst>
      <p:ext uri="{BB962C8B-B14F-4D97-AF65-F5344CB8AC3E}">
        <p14:creationId xmlns:p14="http://schemas.microsoft.com/office/powerpoint/2010/main" val="2467655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hyperlink" Target="https://www.uhi.ac.uk/en/inverness-science-festival/family-day" TargetMode="External"/><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5.png"/><Relationship Id="rId2" Type="http://schemas.openxmlformats.org/officeDocument/2006/relationships/image" Target="../media/image1.jp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3.sv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uhi.ac.uk/en/inverness-science-festival/family-day" TargetMode="Externa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1.jp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4CAA78-7E33-9340-9D07-A97B5830454B}"/>
              </a:ext>
            </a:extLst>
          </p:cNvPr>
          <p:cNvSpPr/>
          <p:nvPr/>
        </p:nvSpPr>
        <p:spPr>
          <a:xfrm>
            <a:off x="-13013" y="4157"/>
            <a:ext cx="9906000" cy="6858000"/>
          </a:xfrm>
          <a:prstGeom prst="rect">
            <a:avLst/>
          </a:prstGeom>
          <a:solidFill>
            <a:srgbClr val="00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62214A1-00B4-2B49-901C-9937E63F8081}"/>
              </a:ext>
            </a:extLst>
          </p:cNvPr>
          <p:cNvSpPr/>
          <p:nvPr/>
        </p:nvSpPr>
        <p:spPr>
          <a:xfrm>
            <a:off x="319480" y="248259"/>
            <a:ext cx="9360979" cy="6354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0BA5211-526E-244A-BE29-4DA1C92AEE93}"/>
              </a:ext>
            </a:extLst>
          </p:cNvPr>
          <p:cNvSpPr txBox="1"/>
          <p:nvPr/>
        </p:nvSpPr>
        <p:spPr>
          <a:xfrm>
            <a:off x="426318" y="454475"/>
            <a:ext cx="5201107" cy="707886"/>
          </a:xfrm>
          <a:prstGeom prst="rect">
            <a:avLst/>
          </a:prstGeom>
          <a:noFill/>
        </p:spPr>
        <p:txBody>
          <a:bodyPr wrap="square" rtlCol="0">
            <a:spAutoFit/>
          </a:bodyPr>
          <a:lstStyle/>
          <a:p>
            <a:r>
              <a:rPr lang="en-GB" sz="4000" b="1" dirty="0"/>
              <a:t>Ocean Layers</a:t>
            </a:r>
          </a:p>
        </p:txBody>
      </p:sp>
      <p:sp>
        <p:nvSpPr>
          <p:cNvPr id="9" name="TextBox 8">
            <a:extLst>
              <a:ext uri="{FF2B5EF4-FFF2-40B4-BE49-F238E27FC236}">
                <a16:creationId xmlns:a16="http://schemas.microsoft.com/office/drawing/2014/main" id="{BE0A4740-CAAD-F549-BE2B-D266DEDC5F15}"/>
              </a:ext>
            </a:extLst>
          </p:cNvPr>
          <p:cNvSpPr txBox="1"/>
          <p:nvPr/>
        </p:nvSpPr>
        <p:spPr>
          <a:xfrm>
            <a:off x="424800" y="1040673"/>
            <a:ext cx="7458250" cy="338554"/>
          </a:xfrm>
          <a:prstGeom prst="rect">
            <a:avLst/>
          </a:prstGeom>
          <a:noFill/>
        </p:spPr>
        <p:txBody>
          <a:bodyPr wrap="square" rtlCol="0">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 Explore the layers of the ocean with a liquid density jar.</a:t>
            </a:r>
          </a:p>
        </p:txBody>
      </p:sp>
      <p:sp>
        <p:nvSpPr>
          <p:cNvPr id="10" name="TextBox 9">
            <a:extLst>
              <a:ext uri="{FF2B5EF4-FFF2-40B4-BE49-F238E27FC236}">
                <a16:creationId xmlns:a16="http://schemas.microsoft.com/office/drawing/2014/main" id="{4F53827D-0A2F-6646-B274-F40FF7A26F31}"/>
              </a:ext>
            </a:extLst>
          </p:cNvPr>
          <p:cNvSpPr txBox="1"/>
          <p:nvPr/>
        </p:nvSpPr>
        <p:spPr>
          <a:xfrm>
            <a:off x="424800" y="2170991"/>
            <a:ext cx="447447" cy="424800"/>
          </a:xfrm>
          <a:prstGeom prst="rect">
            <a:avLst/>
          </a:prstGeom>
          <a:noFill/>
        </p:spPr>
        <p:txBody>
          <a:bodyPr wrap="square" rtlCol="0">
            <a:spAutoFit/>
          </a:bodyPr>
          <a:lstStyle/>
          <a:p>
            <a:r>
              <a:rPr lang="en-US" sz="2400" b="1" dirty="0"/>
              <a:t>1.</a:t>
            </a:r>
          </a:p>
        </p:txBody>
      </p:sp>
      <p:sp>
        <p:nvSpPr>
          <p:cNvPr id="15" name="TextBox 14">
            <a:extLst>
              <a:ext uri="{FF2B5EF4-FFF2-40B4-BE49-F238E27FC236}">
                <a16:creationId xmlns:a16="http://schemas.microsoft.com/office/drawing/2014/main" id="{F6BACA47-7353-454A-9328-8011015D4B5F}"/>
              </a:ext>
            </a:extLst>
          </p:cNvPr>
          <p:cNvSpPr txBox="1"/>
          <p:nvPr/>
        </p:nvSpPr>
        <p:spPr>
          <a:xfrm>
            <a:off x="2458730" y="2196000"/>
            <a:ext cx="447447" cy="461665"/>
          </a:xfrm>
          <a:prstGeom prst="rect">
            <a:avLst/>
          </a:prstGeom>
          <a:noFill/>
        </p:spPr>
        <p:txBody>
          <a:bodyPr wrap="square" rtlCol="0">
            <a:spAutoFit/>
          </a:bodyPr>
          <a:lstStyle/>
          <a:p>
            <a:r>
              <a:rPr lang="en-US" sz="2400" b="1" dirty="0"/>
              <a:t>2.</a:t>
            </a:r>
          </a:p>
        </p:txBody>
      </p:sp>
      <p:sp>
        <p:nvSpPr>
          <p:cNvPr id="17" name="TextBox 16">
            <a:extLst>
              <a:ext uri="{FF2B5EF4-FFF2-40B4-BE49-F238E27FC236}">
                <a16:creationId xmlns:a16="http://schemas.microsoft.com/office/drawing/2014/main" id="{6E8095D5-E41E-C944-B2F5-1776A3890599}"/>
              </a:ext>
            </a:extLst>
          </p:cNvPr>
          <p:cNvSpPr txBox="1"/>
          <p:nvPr/>
        </p:nvSpPr>
        <p:spPr>
          <a:xfrm>
            <a:off x="424800" y="4031940"/>
            <a:ext cx="630577" cy="461665"/>
          </a:xfrm>
          <a:prstGeom prst="rect">
            <a:avLst/>
          </a:prstGeom>
          <a:noFill/>
        </p:spPr>
        <p:txBody>
          <a:bodyPr wrap="square" rtlCol="0">
            <a:spAutoFit/>
          </a:bodyPr>
          <a:lstStyle/>
          <a:p>
            <a:r>
              <a:rPr lang="en-US" sz="2400" b="1" dirty="0"/>
              <a:t>3.</a:t>
            </a:r>
          </a:p>
        </p:txBody>
      </p:sp>
      <p:sp>
        <p:nvSpPr>
          <p:cNvPr id="18" name="TextBox 17">
            <a:extLst>
              <a:ext uri="{FF2B5EF4-FFF2-40B4-BE49-F238E27FC236}">
                <a16:creationId xmlns:a16="http://schemas.microsoft.com/office/drawing/2014/main" id="{EE41F628-AABA-3F44-914D-E5C0F1101D5B}"/>
              </a:ext>
            </a:extLst>
          </p:cNvPr>
          <p:cNvSpPr txBox="1"/>
          <p:nvPr/>
        </p:nvSpPr>
        <p:spPr>
          <a:xfrm>
            <a:off x="784800" y="4120308"/>
            <a:ext cx="1440000" cy="861774"/>
          </a:xfrm>
          <a:prstGeom prst="rect">
            <a:avLst/>
          </a:prstGeom>
          <a:noFill/>
        </p:spPr>
        <p:txBody>
          <a:bodyPr wrap="square" rtlCol="0">
            <a:spAutoFit/>
          </a:bodyPr>
          <a:lstStyle/>
          <a:p>
            <a:pPr fontAlgn="base"/>
            <a:r>
              <a:rPr lang="en-GB" sz="1000" dirty="0">
                <a:ea typeface="Times New Roman" panose="02020603050405020304" pitchFamily="18" charset="0"/>
              </a:rPr>
              <a:t>Place your large jar on a stable surface and  pour/spoon in the contents of cup 1 (glucose syrup).  </a:t>
            </a:r>
            <a:endParaRPr lang="en-GB" sz="1000" dirty="0">
              <a:effectLst/>
              <a:ea typeface="Times New Roman" panose="02020603050405020304" pitchFamily="18" charset="0"/>
            </a:endParaRPr>
          </a:p>
        </p:txBody>
      </p:sp>
      <p:sp>
        <p:nvSpPr>
          <p:cNvPr id="19" name="TextBox 18">
            <a:extLst>
              <a:ext uri="{FF2B5EF4-FFF2-40B4-BE49-F238E27FC236}">
                <a16:creationId xmlns:a16="http://schemas.microsoft.com/office/drawing/2014/main" id="{00BA9AB7-F085-AA45-A3EE-F32B841EBFC7}"/>
              </a:ext>
            </a:extLst>
          </p:cNvPr>
          <p:cNvSpPr txBox="1"/>
          <p:nvPr/>
        </p:nvSpPr>
        <p:spPr>
          <a:xfrm>
            <a:off x="2284571" y="4031940"/>
            <a:ext cx="447447" cy="461665"/>
          </a:xfrm>
          <a:prstGeom prst="rect">
            <a:avLst/>
          </a:prstGeom>
          <a:noFill/>
        </p:spPr>
        <p:txBody>
          <a:bodyPr wrap="square" rtlCol="0">
            <a:spAutoFit/>
          </a:bodyPr>
          <a:lstStyle/>
          <a:p>
            <a:r>
              <a:rPr lang="en-US" sz="2400" b="1" dirty="0"/>
              <a:t>4.</a:t>
            </a:r>
          </a:p>
        </p:txBody>
      </p:sp>
      <p:sp>
        <p:nvSpPr>
          <p:cNvPr id="20" name="TextBox 19">
            <a:extLst>
              <a:ext uri="{FF2B5EF4-FFF2-40B4-BE49-F238E27FC236}">
                <a16:creationId xmlns:a16="http://schemas.microsoft.com/office/drawing/2014/main" id="{E3C7D85F-CED4-2143-A7CE-98E2E6DDEBFA}"/>
              </a:ext>
            </a:extLst>
          </p:cNvPr>
          <p:cNvSpPr txBox="1"/>
          <p:nvPr/>
        </p:nvSpPr>
        <p:spPr>
          <a:xfrm>
            <a:off x="2682453" y="4122000"/>
            <a:ext cx="1440000" cy="861774"/>
          </a:xfrm>
          <a:prstGeom prst="rect">
            <a:avLst/>
          </a:prstGeom>
          <a:noFill/>
        </p:spPr>
        <p:txBody>
          <a:bodyPr wrap="square" rtlCol="0">
            <a:spAutoFit/>
          </a:bodyPr>
          <a:lstStyle/>
          <a:p>
            <a:pPr fontAlgn="base"/>
            <a:r>
              <a:rPr lang="en-GB" sz="1000" dirty="0">
                <a:ea typeface="Times New Roman" panose="02020603050405020304" pitchFamily="18" charset="0"/>
              </a:rPr>
              <a:t>Carefully pour in the contents of cup 2 (washing up liquid) so that the solution lies on top of the glucose.</a:t>
            </a:r>
            <a:endParaRPr lang="en-GB" sz="1000" dirty="0">
              <a:effectLst/>
              <a:ea typeface="Times New Roman" panose="02020603050405020304" pitchFamily="18" charset="0"/>
            </a:endParaRPr>
          </a:p>
        </p:txBody>
      </p:sp>
      <p:sp>
        <p:nvSpPr>
          <p:cNvPr id="22" name="TextBox 21">
            <a:extLst>
              <a:ext uri="{FF2B5EF4-FFF2-40B4-BE49-F238E27FC236}">
                <a16:creationId xmlns:a16="http://schemas.microsoft.com/office/drawing/2014/main" id="{2EA85776-2D54-8A46-AB6A-E12CCF360BD1}"/>
              </a:ext>
            </a:extLst>
          </p:cNvPr>
          <p:cNvSpPr txBox="1"/>
          <p:nvPr/>
        </p:nvSpPr>
        <p:spPr>
          <a:xfrm>
            <a:off x="3973278" y="5423531"/>
            <a:ext cx="1669691" cy="246221"/>
          </a:xfrm>
          <a:prstGeom prst="rect">
            <a:avLst/>
          </a:prstGeom>
          <a:noFill/>
        </p:spPr>
        <p:txBody>
          <a:bodyPr wrap="square" rtlCol="0">
            <a:spAutoFit/>
          </a:bodyPr>
          <a:lstStyle/>
          <a:p>
            <a:endParaRPr lang="en-GB" sz="1000" dirty="0"/>
          </a:p>
        </p:txBody>
      </p:sp>
      <p:sp>
        <p:nvSpPr>
          <p:cNvPr id="37" name="TextBox 36">
            <a:extLst>
              <a:ext uri="{FF2B5EF4-FFF2-40B4-BE49-F238E27FC236}">
                <a16:creationId xmlns:a16="http://schemas.microsoft.com/office/drawing/2014/main" id="{8E0300F0-F71A-4C0D-BB96-2515A2C7D62B}"/>
              </a:ext>
            </a:extLst>
          </p:cNvPr>
          <p:cNvSpPr txBox="1"/>
          <p:nvPr/>
        </p:nvSpPr>
        <p:spPr>
          <a:xfrm>
            <a:off x="6059688" y="4032000"/>
            <a:ext cx="518712" cy="461665"/>
          </a:xfrm>
          <a:prstGeom prst="rect">
            <a:avLst/>
          </a:prstGeom>
          <a:noFill/>
        </p:spPr>
        <p:txBody>
          <a:bodyPr wrap="square" rtlCol="0">
            <a:spAutoFit/>
          </a:bodyPr>
          <a:lstStyle/>
          <a:p>
            <a:r>
              <a:rPr lang="en-US" sz="2400" b="1" dirty="0"/>
              <a:t>6.</a:t>
            </a:r>
          </a:p>
        </p:txBody>
      </p:sp>
      <p:sp>
        <p:nvSpPr>
          <p:cNvPr id="38" name="TextBox 37">
            <a:extLst>
              <a:ext uri="{FF2B5EF4-FFF2-40B4-BE49-F238E27FC236}">
                <a16:creationId xmlns:a16="http://schemas.microsoft.com/office/drawing/2014/main" id="{8573B929-F7F9-49F2-8B2C-3105891ACCAF}"/>
              </a:ext>
            </a:extLst>
          </p:cNvPr>
          <p:cNvSpPr txBox="1"/>
          <p:nvPr/>
        </p:nvSpPr>
        <p:spPr>
          <a:xfrm>
            <a:off x="7092148" y="2487853"/>
            <a:ext cx="2520000" cy="246221"/>
          </a:xfrm>
          <a:prstGeom prst="rect">
            <a:avLst/>
          </a:prstGeom>
          <a:noFill/>
        </p:spPr>
        <p:txBody>
          <a:bodyPr wrap="square" rtlCol="0">
            <a:spAutoFit/>
          </a:bodyPr>
          <a:lstStyle/>
          <a:p>
            <a:r>
              <a:rPr lang="en-GB" sz="1000" dirty="0"/>
              <a:t>.</a:t>
            </a:r>
          </a:p>
        </p:txBody>
      </p:sp>
      <p:sp>
        <p:nvSpPr>
          <p:cNvPr id="16" name="TextBox 15">
            <a:extLst>
              <a:ext uri="{FF2B5EF4-FFF2-40B4-BE49-F238E27FC236}">
                <a16:creationId xmlns:a16="http://schemas.microsoft.com/office/drawing/2014/main" id="{C23EDE8E-0C3B-974E-870A-00155C177A97}"/>
              </a:ext>
            </a:extLst>
          </p:cNvPr>
          <p:cNvSpPr txBox="1"/>
          <p:nvPr/>
        </p:nvSpPr>
        <p:spPr>
          <a:xfrm>
            <a:off x="2708694" y="2487853"/>
            <a:ext cx="1577123" cy="707886"/>
          </a:xfrm>
          <a:prstGeom prst="rect">
            <a:avLst/>
          </a:prstGeom>
          <a:noFill/>
        </p:spPr>
        <p:txBody>
          <a:bodyPr wrap="square" lIns="91440" tIns="45720" rIns="91440" bIns="45720" rtlCol="0" anchor="t">
            <a:spAutoFit/>
          </a:bodyPr>
          <a:lstStyle/>
          <a:p>
            <a:pPr fontAlgn="base"/>
            <a:r>
              <a:rPr lang="en-GB" sz="1000" dirty="0">
                <a:effectLst/>
                <a:ea typeface="Times New Roman" panose="02020603050405020304" pitchFamily="18" charset="0"/>
              </a:rPr>
              <a:t>Cup 1 - pour in 200ml liquid </a:t>
            </a:r>
            <a:r>
              <a:rPr lang="en-GB" sz="1000" dirty="0">
                <a:ea typeface="Times New Roman" panose="02020603050405020304" pitchFamily="18" charset="0"/>
              </a:rPr>
              <a:t>glucose, add</a:t>
            </a:r>
            <a:r>
              <a:rPr lang="en-GB" sz="1000" dirty="0">
                <a:effectLst/>
                <a:ea typeface="Times New Roman" panose="02020603050405020304" pitchFamily="18" charset="0"/>
              </a:rPr>
              <a:t> 25ml blue and 20ml green food colouring and mix well.</a:t>
            </a:r>
          </a:p>
        </p:txBody>
      </p:sp>
      <p:sp>
        <p:nvSpPr>
          <p:cNvPr id="44" name="TextBox 43">
            <a:extLst>
              <a:ext uri="{FF2B5EF4-FFF2-40B4-BE49-F238E27FC236}">
                <a16:creationId xmlns:a16="http://schemas.microsoft.com/office/drawing/2014/main" id="{71CBA44C-F327-4D69-B6C1-BF83E8B33357}"/>
              </a:ext>
            </a:extLst>
          </p:cNvPr>
          <p:cNvSpPr txBox="1"/>
          <p:nvPr/>
        </p:nvSpPr>
        <p:spPr>
          <a:xfrm>
            <a:off x="4220703" y="4032000"/>
            <a:ext cx="617423" cy="461665"/>
          </a:xfrm>
          <a:prstGeom prst="rect">
            <a:avLst/>
          </a:prstGeom>
          <a:noFill/>
        </p:spPr>
        <p:txBody>
          <a:bodyPr wrap="square" rtlCol="0">
            <a:spAutoFit/>
          </a:bodyPr>
          <a:lstStyle/>
          <a:p>
            <a:r>
              <a:rPr lang="en-US" sz="2400" b="1" dirty="0"/>
              <a:t>5.</a:t>
            </a:r>
          </a:p>
        </p:txBody>
      </p:sp>
      <p:sp>
        <p:nvSpPr>
          <p:cNvPr id="45" name="TextBox 44">
            <a:extLst>
              <a:ext uri="{FF2B5EF4-FFF2-40B4-BE49-F238E27FC236}">
                <a16:creationId xmlns:a16="http://schemas.microsoft.com/office/drawing/2014/main" id="{B4244F9D-2B1D-409D-A0D8-DB4FB40ABE4C}"/>
              </a:ext>
            </a:extLst>
          </p:cNvPr>
          <p:cNvSpPr txBox="1"/>
          <p:nvPr/>
        </p:nvSpPr>
        <p:spPr>
          <a:xfrm>
            <a:off x="4579200" y="4122000"/>
            <a:ext cx="1440000" cy="861774"/>
          </a:xfrm>
          <a:prstGeom prst="rect">
            <a:avLst/>
          </a:prstGeom>
          <a:noFill/>
        </p:spPr>
        <p:txBody>
          <a:bodyPr wrap="square" rtlCol="0">
            <a:spAutoFit/>
          </a:bodyPr>
          <a:lstStyle/>
          <a:p>
            <a:pPr fontAlgn="base"/>
            <a:r>
              <a:rPr lang="en-GB" sz="1000" dirty="0">
                <a:ea typeface="Times New Roman" panose="02020603050405020304" pitchFamily="18" charset="0"/>
              </a:rPr>
              <a:t>Carefully pour in the contents of cup 3 (blue water) so that the solution lies on top of the washing up liquid.</a:t>
            </a:r>
            <a:endParaRPr lang="en-GB" sz="1000" dirty="0">
              <a:effectLst/>
              <a:ea typeface="Times New Roman" panose="02020603050405020304" pitchFamily="18" charset="0"/>
            </a:endParaRPr>
          </a:p>
        </p:txBody>
      </p:sp>
      <p:sp>
        <p:nvSpPr>
          <p:cNvPr id="46" name="TextBox 45">
            <a:extLst>
              <a:ext uri="{FF2B5EF4-FFF2-40B4-BE49-F238E27FC236}">
                <a16:creationId xmlns:a16="http://schemas.microsoft.com/office/drawing/2014/main" id="{BB23950D-D90F-4EE1-BB54-AD0929981B9D}"/>
              </a:ext>
            </a:extLst>
          </p:cNvPr>
          <p:cNvSpPr txBox="1"/>
          <p:nvPr/>
        </p:nvSpPr>
        <p:spPr>
          <a:xfrm>
            <a:off x="6418800" y="4122000"/>
            <a:ext cx="1440000" cy="861774"/>
          </a:xfrm>
          <a:prstGeom prst="rect">
            <a:avLst/>
          </a:prstGeom>
          <a:noFill/>
        </p:spPr>
        <p:txBody>
          <a:bodyPr wrap="square" rtlCol="0">
            <a:spAutoFit/>
          </a:bodyPr>
          <a:lstStyle/>
          <a:p>
            <a:pPr fontAlgn="base"/>
            <a:r>
              <a:rPr lang="en-GB" sz="1000" dirty="0">
                <a:ea typeface="Times New Roman" panose="02020603050405020304" pitchFamily="18" charset="0"/>
              </a:rPr>
              <a:t>Carefully pour in the contents of cup 4 (oil) so that the solution lies on top of the water.</a:t>
            </a:r>
            <a:endParaRPr lang="en-GB" sz="1000" dirty="0">
              <a:effectLst/>
              <a:ea typeface="Times New Roman" panose="02020603050405020304" pitchFamily="18" charset="0"/>
            </a:endParaRPr>
          </a:p>
          <a:p>
            <a:pPr fontAlgn="base"/>
            <a:endParaRPr lang="en-GB" sz="800" dirty="0">
              <a:effectLst/>
              <a:latin typeface="Times New Roman" panose="02020603050405020304" pitchFamily="18" charset="0"/>
              <a:ea typeface="Times New Roman" panose="02020603050405020304" pitchFamily="18" charset="0"/>
            </a:endParaRPr>
          </a:p>
        </p:txBody>
      </p:sp>
      <p:sp>
        <p:nvSpPr>
          <p:cNvPr id="24" name="TextBox 23">
            <a:extLst>
              <a:ext uri="{FF2B5EF4-FFF2-40B4-BE49-F238E27FC236}">
                <a16:creationId xmlns:a16="http://schemas.microsoft.com/office/drawing/2014/main" id="{F81BEEDC-97DA-4583-B146-AC6575A8BA01}"/>
              </a:ext>
            </a:extLst>
          </p:cNvPr>
          <p:cNvSpPr txBox="1"/>
          <p:nvPr/>
        </p:nvSpPr>
        <p:spPr>
          <a:xfrm>
            <a:off x="7836813" y="4032000"/>
            <a:ext cx="447447" cy="461665"/>
          </a:xfrm>
          <a:prstGeom prst="rect">
            <a:avLst/>
          </a:prstGeom>
          <a:noFill/>
        </p:spPr>
        <p:txBody>
          <a:bodyPr wrap="square" rtlCol="0">
            <a:spAutoFit/>
          </a:bodyPr>
          <a:lstStyle/>
          <a:p>
            <a:r>
              <a:rPr lang="en-US" sz="2400" b="1" dirty="0"/>
              <a:t>7.</a:t>
            </a:r>
          </a:p>
        </p:txBody>
      </p:sp>
      <p:sp>
        <p:nvSpPr>
          <p:cNvPr id="25" name="TextBox 24">
            <a:extLst>
              <a:ext uri="{FF2B5EF4-FFF2-40B4-BE49-F238E27FC236}">
                <a16:creationId xmlns:a16="http://schemas.microsoft.com/office/drawing/2014/main" id="{0B55686D-8B01-4661-9AEA-B51309E84DD0}"/>
              </a:ext>
            </a:extLst>
          </p:cNvPr>
          <p:cNvSpPr txBox="1"/>
          <p:nvPr/>
        </p:nvSpPr>
        <p:spPr>
          <a:xfrm>
            <a:off x="8197200" y="4122000"/>
            <a:ext cx="1440000" cy="861774"/>
          </a:xfrm>
          <a:prstGeom prst="rect">
            <a:avLst/>
          </a:prstGeom>
          <a:noFill/>
        </p:spPr>
        <p:txBody>
          <a:bodyPr wrap="square" rtlCol="0">
            <a:spAutoFit/>
          </a:bodyPr>
          <a:lstStyle/>
          <a:p>
            <a:pPr fontAlgn="base"/>
            <a:r>
              <a:rPr lang="en-GB" sz="1000" dirty="0">
                <a:ea typeface="Times New Roman" panose="02020603050405020304" pitchFamily="18" charset="0"/>
              </a:rPr>
              <a:t>Carefully pour in the contents of cup 5 (rubbing alcohol) so that the solution sits on top of the oil.</a:t>
            </a:r>
            <a:endParaRPr lang="en-GB" sz="1000" dirty="0">
              <a:effectLst/>
              <a:ea typeface="Times New Roman" panose="02020603050405020304" pitchFamily="18" charset="0"/>
            </a:endParaRPr>
          </a:p>
        </p:txBody>
      </p:sp>
      <p:sp>
        <p:nvSpPr>
          <p:cNvPr id="40" name="TextBox 39">
            <a:extLst>
              <a:ext uri="{FF2B5EF4-FFF2-40B4-BE49-F238E27FC236}">
                <a16:creationId xmlns:a16="http://schemas.microsoft.com/office/drawing/2014/main" id="{3F2E2A7B-0A56-49C2-B282-67573F26DA02}"/>
              </a:ext>
            </a:extLst>
          </p:cNvPr>
          <p:cNvSpPr txBox="1"/>
          <p:nvPr/>
        </p:nvSpPr>
        <p:spPr>
          <a:xfrm>
            <a:off x="784800" y="2251864"/>
            <a:ext cx="1800000" cy="400110"/>
          </a:xfrm>
          <a:prstGeom prst="rect">
            <a:avLst/>
          </a:prstGeom>
          <a:noFill/>
        </p:spPr>
        <p:txBody>
          <a:bodyPr wrap="square" rtlCol="0">
            <a:spAutoFit/>
          </a:bodyPr>
          <a:lstStyle/>
          <a:p>
            <a:pPr fontAlgn="base"/>
            <a:r>
              <a:rPr lang="en-GB" sz="1000" dirty="0">
                <a:ea typeface="Times New Roman" panose="02020603050405020304" pitchFamily="18" charset="0"/>
              </a:rPr>
              <a:t>Lay out your five cups in a line and label 1 to 5.</a:t>
            </a:r>
            <a:endParaRPr lang="en-GB" sz="1000" dirty="0">
              <a:effectLst/>
              <a:ea typeface="Times New Roman" panose="02020603050405020304" pitchFamily="18" charset="0"/>
            </a:endParaRPr>
          </a:p>
        </p:txBody>
      </p:sp>
      <p:pic>
        <p:nvPicPr>
          <p:cNvPr id="3" name="Picture 2" descr="Icon, funnel chart&#10;&#10;Description automatically generated">
            <a:extLst>
              <a:ext uri="{FF2B5EF4-FFF2-40B4-BE49-F238E27FC236}">
                <a16:creationId xmlns:a16="http://schemas.microsoft.com/office/drawing/2014/main" id="{78783960-7336-434C-B855-7F59CBAEDEE5}"/>
              </a:ext>
            </a:extLst>
          </p:cNvPr>
          <p:cNvPicPr>
            <a:picLocks noChangeAspect="1"/>
          </p:cNvPicPr>
          <p:nvPr/>
        </p:nvPicPr>
        <p:blipFill>
          <a:blip r:embed="rId2"/>
          <a:stretch>
            <a:fillRect/>
          </a:stretch>
        </p:blipFill>
        <p:spPr>
          <a:xfrm>
            <a:off x="542254" y="2814421"/>
            <a:ext cx="1993500" cy="720000"/>
          </a:xfrm>
          <a:prstGeom prst="rect">
            <a:avLst/>
          </a:prstGeom>
        </p:spPr>
      </p:pic>
      <p:sp>
        <p:nvSpPr>
          <p:cNvPr id="31" name="TextBox 30">
            <a:extLst>
              <a:ext uri="{FF2B5EF4-FFF2-40B4-BE49-F238E27FC236}">
                <a16:creationId xmlns:a16="http://schemas.microsoft.com/office/drawing/2014/main" id="{F7F42449-D724-4B10-A6F5-61BD01600A25}"/>
              </a:ext>
            </a:extLst>
          </p:cNvPr>
          <p:cNvSpPr txBox="1"/>
          <p:nvPr/>
        </p:nvSpPr>
        <p:spPr>
          <a:xfrm>
            <a:off x="2818800" y="2297197"/>
            <a:ext cx="2035422" cy="246221"/>
          </a:xfrm>
          <a:prstGeom prst="rect">
            <a:avLst/>
          </a:prstGeom>
          <a:noFill/>
        </p:spPr>
        <p:txBody>
          <a:bodyPr wrap="square" rtlCol="0">
            <a:spAutoFit/>
          </a:bodyPr>
          <a:lstStyle/>
          <a:p>
            <a:pPr fontAlgn="base"/>
            <a:r>
              <a:rPr lang="en-GB" sz="1000" b="1" dirty="0">
                <a:effectLst/>
                <a:ea typeface="Times New Roman" panose="02020603050405020304" pitchFamily="18" charset="0"/>
              </a:rPr>
              <a:t>Measure out your ocean layers</a:t>
            </a:r>
          </a:p>
        </p:txBody>
      </p:sp>
      <p:sp>
        <p:nvSpPr>
          <p:cNvPr id="32" name="TextBox 31">
            <a:extLst>
              <a:ext uri="{FF2B5EF4-FFF2-40B4-BE49-F238E27FC236}">
                <a16:creationId xmlns:a16="http://schemas.microsoft.com/office/drawing/2014/main" id="{92E41EA1-553C-4121-A472-EB720FF8853F}"/>
              </a:ext>
            </a:extLst>
          </p:cNvPr>
          <p:cNvSpPr txBox="1"/>
          <p:nvPr/>
        </p:nvSpPr>
        <p:spPr>
          <a:xfrm>
            <a:off x="4207732" y="2487600"/>
            <a:ext cx="1440000" cy="400110"/>
          </a:xfrm>
          <a:prstGeom prst="rect">
            <a:avLst/>
          </a:prstGeom>
          <a:noFill/>
        </p:spPr>
        <p:txBody>
          <a:bodyPr wrap="square" rtlCol="0">
            <a:spAutoFit/>
          </a:bodyPr>
          <a:lstStyle/>
          <a:p>
            <a:pPr fontAlgn="base"/>
            <a:r>
              <a:rPr lang="en-GB" sz="1000" dirty="0">
                <a:ea typeface="Times New Roman" panose="02020603050405020304" pitchFamily="18" charset="0"/>
              </a:rPr>
              <a:t>Cup 2 - pour in 200ml</a:t>
            </a:r>
          </a:p>
          <a:p>
            <a:pPr fontAlgn="base"/>
            <a:r>
              <a:rPr lang="en-GB" sz="1000" dirty="0">
                <a:ea typeface="Times New Roman" panose="02020603050405020304" pitchFamily="18" charset="0"/>
              </a:rPr>
              <a:t>of washing up liquid.</a:t>
            </a:r>
          </a:p>
        </p:txBody>
      </p:sp>
      <p:sp>
        <p:nvSpPr>
          <p:cNvPr id="35" name="TextBox 34">
            <a:extLst>
              <a:ext uri="{FF2B5EF4-FFF2-40B4-BE49-F238E27FC236}">
                <a16:creationId xmlns:a16="http://schemas.microsoft.com/office/drawing/2014/main" id="{25E10356-22E0-4334-AB7A-98B30FA86488}"/>
              </a:ext>
            </a:extLst>
          </p:cNvPr>
          <p:cNvSpPr txBox="1"/>
          <p:nvPr/>
        </p:nvSpPr>
        <p:spPr>
          <a:xfrm>
            <a:off x="5460377" y="2487600"/>
            <a:ext cx="1440000" cy="707886"/>
          </a:xfrm>
          <a:prstGeom prst="rect">
            <a:avLst/>
          </a:prstGeom>
          <a:noFill/>
        </p:spPr>
        <p:txBody>
          <a:bodyPr wrap="square" lIns="91440" tIns="45720" rIns="91440" bIns="45720" rtlCol="0" anchor="t">
            <a:spAutoFit/>
          </a:bodyPr>
          <a:lstStyle/>
          <a:p>
            <a:pPr fontAlgn="base"/>
            <a:r>
              <a:rPr lang="en-GB" sz="1000" dirty="0">
                <a:ea typeface="Times New Roman" panose="02020603050405020304" pitchFamily="18" charset="0"/>
              </a:rPr>
              <a:t>Cup 3 - pour in 300ml of water and add 30 drops of blue food colour and mix.</a:t>
            </a:r>
          </a:p>
        </p:txBody>
      </p:sp>
      <p:sp>
        <p:nvSpPr>
          <p:cNvPr id="36" name="TextBox 35">
            <a:extLst>
              <a:ext uri="{FF2B5EF4-FFF2-40B4-BE49-F238E27FC236}">
                <a16:creationId xmlns:a16="http://schemas.microsoft.com/office/drawing/2014/main" id="{8CE93BC3-56FD-4AD7-A212-B0B421D8CDCA}"/>
              </a:ext>
            </a:extLst>
          </p:cNvPr>
          <p:cNvSpPr txBox="1"/>
          <p:nvPr/>
        </p:nvSpPr>
        <p:spPr>
          <a:xfrm>
            <a:off x="8106406" y="2487600"/>
            <a:ext cx="1440000" cy="707886"/>
          </a:xfrm>
          <a:prstGeom prst="rect">
            <a:avLst/>
          </a:prstGeom>
          <a:noFill/>
        </p:spPr>
        <p:txBody>
          <a:bodyPr wrap="square" lIns="91440" tIns="45720" rIns="91440" bIns="45720" rtlCol="0" anchor="t">
            <a:spAutoFit/>
          </a:bodyPr>
          <a:lstStyle/>
          <a:p>
            <a:pPr fontAlgn="base"/>
            <a:r>
              <a:rPr lang="en-GB" sz="1000" dirty="0">
                <a:ea typeface="Times New Roman" panose="02020603050405020304" pitchFamily="18" charset="0"/>
              </a:rPr>
              <a:t>Cup 5 - pour in 20ml of rubbing alcohol add two drops of blue food colour. </a:t>
            </a:r>
            <a:endParaRPr lang="en-GB" sz="1000" dirty="0">
              <a:effectLst/>
              <a:ea typeface="Times New Roman" panose="02020603050405020304" pitchFamily="18" charset="0"/>
            </a:endParaRPr>
          </a:p>
        </p:txBody>
      </p:sp>
      <p:sp>
        <p:nvSpPr>
          <p:cNvPr id="39" name="TextBox 38">
            <a:extLst>
              <a:ext uri="{FF2B5EF4-FFF2-40B4-BE49-F238E27FC236}">
                <a16:creationId xmlns:a16="http://schemas.microsoft.com/office/drawing/2014/main" id="{264AA8D1-EC7D-440B-8D8F-39F8895F7798}"/>
              </a:ext>
            </a:extLst>
          </p:cNvPr>
          <p:cNvSpPr txBox="1"/>
          <p:nvPr/>
        </p:nvSpPr>
        <p:spPr>
          <a:xfrm>
            <a:off x="6817514" y="2487600"/>
            <a:ext cx="1440000" cy="400110"/>
          </a:xfrm>
          <a:prstGeom prst="rect">
            <a:avLst/>
          </a:prstGeom>
          <a:noFill/>
        </p:spPr>
        <p:txBody>
          <a:bodyPr wrap="square" rtlCol="0">
            <a:spAutoFit/>
          </a:bodyPr>
          <a:lstStyle/>
          <a:p>
            <a:pPr fontAlgn="base"/>
            <a:r>
              <a:rPr lang="en-GB" sz="1000" dirty="0">
                <a:effectLst/>
                <a:ea typeface="Times New Roman" panose="02020603050405020304" pitchFamily="18" charset="0"/>
              </a:rPr>
              <a:t>Cup </a:t>
            </a:r>
            <a:r>
              <a:rPr lang="en-GB" sz="1000" dirty="0">
                <a:ea typeface="Times New Roman" panose="02020603050405020304" pitchFamily="18" charset="0"/>
              </a:rPr>
              <a:t>4 </a:t>
            </a:r>
            <a:r>
              <a:rPr lang="en-GB" sz="1000" dirty="0">
                <a:effectLst/>
                <a:ea typeface="Times New Roman" panose="02020603050405020304" pitchFamily="18" charset="0"/>
              </a:rPr>
              <a:t>- pour </a:t>
            </a:r>
            <a:r>
              <a:rPr lang="en-GB" sz="1000" dirty="0">
                <a:ea typeface="Times New Roman" panose="02020603050405020304" pitchFamily="18" charset="0"/>
              </a:rPr>
              <a:t>in</a:t>
            </a:r>
            <a:r>
              <a:rPr lang="en-GB" sz="1000" dirty="0">
                <a:effectLst/>
                <a:ea typeface="Times New Roman" panose="02020603050405020304" pitchFamily="18" charset="0"/>
              </a:rPr>
              <a:t> 80ml of oil.</a:t>
            </a:r>
          </a:p>
        </p:txBody>
      </p:sp>
      <p:pic>
        <p:nvPicPr>
          <p:cNvPr id="11" name="Picture 10" descr="A picture containing text, cup, coffee, drink&#10;&#10;Description automatically generated">
            <a:extLst>
              <a:ext uri="{FF2B5EF4-FFF2-40B4-BE49-F238E27FC236}">
                <a16:creationId xmlns:a16="http://schemas.microsoft.com/office/drawing/2014/main" id="{A7720C75-86DA-418C-80FE-1BD0ADECD470}"/>
              </a:ext>
            </a:extLst>
          </p:cNvPr>
          <p:cNvPicPr>
            <a:picLocks noChangeAspect="1"/>
          </p:cNvPicPr>
          <p:nvPr/>
        </p:nvPicPr>
        <p:blipFill>
          <a:blip r:embed="rId3"/>
          <a:stretch>
            <a:fillRect/>
          </a:stretch>
        </p:blipFill>
        <p:spPr>
          <a:xfrm>
            <a:off x="3128648" y="3243691"/>
            <a:ext cx="570312" cy="720000"/>
          </a:xfrm>
          <a:prstGeom prst="rect">
            <a:avLst/>
          </a:prstGeom>
        </p:spPr>
      </p:pic>
      <p:pic>
        <p:nvPicPr>
          <p:cNvPr id="13" name="Picture 12" descr="A picture containing cup&#10;&#10;Description automatically generated">
            <a:extLst>
              <a:ext uri="{FF2B5EF4-FFF2-40B4-BE49-F238E27FC236}">
                <a16:creationId xmlns:a16="http://schemas.microsoft.com/office/drawing/2014/main" id="{5757021A-6B3A-4280-8873-AE48908D6F96}"/>
              </a:ext>
            </a:extLst>
          </p:cNvPr>
          <p:cNvPicPr>
            <a:picLocks noChangeAspect="1"/>
          </p:cNvPicPr>
          <p:nvPr/>
        </p:nvPicPr>
        <p:blipFill>
          <a:blip r:embed="rId4"/>
          <a:stretch>
            <a:fillRect/>
          </a:stretch>
        </p:blipFill>
        <p:spPr>
          <a:xfrm>
            <a:off x="4567189" y="3212659"/>
            <a:ext cx="585000" cy="720000"/>
          </a:xfrm>
          <a:prstGeom prst="rect">
            <a:avLst/>
          </a:prstGeom>
        </p:spPr>
      </p:pic>
      <p:pic>
        <p:nvPicPr>
          <p:cNvPr id="21" name="Picture 20" descr="A picture containing cup, drink, food processor&#10;&#10;Description automatically generated">
            <a:extLst>
              <a:ext uri="{FF2B5EF4-FFF2-40B4-BE49-F238E27FC236}">
                <a16:creationId xmlns:a16="http://schemas.microsoft.com/office/drawing/2014/main" id="{67392A7F-96B8-4E0D-9570-4A41F6506DF2}"/>
              </a:ext>
            </a:extLst>
          </p:cNvPr>
          <p:cNvPicPr>
            <a:picLocks noChangeAspect="1"/>
          </p:cNvPicPr>
          <p:nvPr/>
        </p:nvPicPr>
        <p:blipFill>
          <a:blip r:embed="rId5"/>
          <a:stretch>
            <a:fillRect/>
          </a:stretch>
        </p:blipFill>
        <p:spPr>
          <a:xfrm>
            <a:off x="5919907" y="3172333"/>
            <a:ext cx="575142" cy="720000"/>
          </a:xfrm>
          <a:prstGeom prst="rect">
            <a:avLst/>
          </a:prstGeom>
        </p:spPr>
      </p:pic>
      <p:pic>
        <p:nvPicPr>
          <p:cNvPr id="41" name="Picture 40" descr="A picture containing cup, coffee, drink, plastic&#10;&#10;Description automatically generated">
            <a:extLst>
              <a:ext uri="{FF2B5EF4-FFF2-40B4-BE49-F238E27FC236}">
                <a16:creationId xmlns:a16="http://schemas.microsoft.com/office/drawing/2014/main" id="{875B37F9-2372-4450-BED5-57EDE6FBB2B9}"/>
              </a:ext>
            </a:extLst>
          </p:cNvPr>
          <p:cNvPicPr>
            <a:picLocks noChangeAspect="1"/>
          </p:cNvPicPr>
          <p:nvPr/>
        </p:nvPicPr>
        <p:blipFill>
          <a:blip r:embed="rId6"/>
          <a:stretch>
            <a:fillRect/>
          </a:stretch>
        </p:blipFill>
        <p:spPr>
          <a:xfrm>
            <a:off x="7083113" y="3241527"/>
            <a:ext cx="891290" cy="720000"/>
          </a:xfrm>
          <a:prstGeom prst="rect">
            <a:avLst/>
          </a:prstGeom>
        </p:spPr>
      </p:pic>
      <p:pic>
        <p:nvPicPr>
          <p:cNvPr id="43" name="Picture 42" descr="A picture containing cup, coffee, tableware, paper cup&#10;&#10;Description automatically generated">
            <a:extLst>
              <a:ext uri="{FF2B5EF4-FFF2-40B4-BE49-F238E27FC236}">
                <a16:creationId xmlns:a16="http://schemas.microsoft.com/office/drawing/2014/main" id="{09AEDD7D-02A6-40CA-AD07-DB9B26A5F71F}"/>
              </a:ext>
            </a:extLst>
          </p:cNvPr>
          <p:cNvPicPr>
            <a:picLocks noChangeAspect="1"/>
          </p:cNvPicPr>
          <p:nvPr/>
        </p:nvPicPr>
        <p:blipFill>
          <a:blip r:embed="rId7"/>
          <a:stretch>
            <a:fillRect/>
          </a:stretch>
        </p:blipFill>
        <p:spPr>
          <a:xfrm>
            <a:off x="8563908" y="3254547"/>
            <a:ext cx="748052" cy="720000"/>
          </a:xfrm>
          <a:prstGeom prst="rect">
            <a:avLst/>
          </a:prstGeom>
        </p:spPr>
      </p:pic>
      <p:pic>
        <p:nvPicPr>
          <p:cNvPr id="48" name="Picture 47" descr="A picture containing cup, table, glass, drink&#10;&#10;Description automatically generated">
            <a:extLst>
              <a:ext uri="{FF2B5EF4-FFF2-40B4-BE49-F238E27FC236}">
                <a16:creationId xmlns:a16="http://schemas.microsoft.com/office/drawing/2014/main" id="{6BB5E80D-046C-43BF-9EAA-D9CF9ADFCCE0}"/>
              </a:ext>
            </a:extLst>
          </p:cNvPr>
          <p:cNvPicPr>
            <a:picLocks noChangeAspect="1"/>
          </p:cNvPicPr>
          <p:nvPr/>
        </p:nvPicPr>
        <p:blipFill>
          <a:blip r:embed="rId8"/>
          <a:stretch>
            <a:fillRect/>
          </a:stretch>
        </p:blipFill>
        <p:spPr>
          <a:xfrm>
            <a:off x="1369984" y="5295376"/>
            <a:ext cx="722707" cy="1080000"/>
          </a:xfrm>
          <a:prstGeom prst="rect">
            <a:avLst/>
          </a:prstGeom>
        </p:spPr>
      </p:pic>
      <p:pic>
        <p:nvPicPr>
          <p:cNvPr id="50" name="Picture 49" descr="A close-up of a beaker with a liquid in it&#10;&#10;Description automatically generated with low confidence">
            <a:extLst>
              <a:ext uri="{FF2B5EF4-FFF2-40B4-BE49-F238E27FC236}">
                <a16:creationId xmlns:a16="http://schemas.microsoft.com/office/drawing/2014/main" id="{2414E951-1CB3-4609-9B69-B073AA17970B}"/>
              </a:ext>
            </a:extLst>
          </p:cNvPr>
          <p:cNvPicPr>
            <a:picLocks noChangeAspect="1"/>
          </p:cNvPicPr>
          <p:nvPr/>
        </p:nvPicPr>
        <p:blipFill>
          <a:blip r:embed="rId9"/>
          <a:stretch>
            <a:fillRect/>
          </a:stretch>
        </p:blipFill>
        <p:spPr>
          <a:xfrm>
            <a:off x="2980662" y="5253282"/>
            <a:ext cx="737808" cy="1080000"/>
          </a:xfrm>
          <a:prstGeom prst="rect">
            <a:avLst/>
          </a:prstGeom>
        </p:spPr>
      </p:pic>
      <p:pic>
        <p:nvPicPr>
          <p:cNvPr id="52" name="Picture 51" descr="A picture containing beverage, blender, plastic, empty&#10;&#10;Description automatically generated">
            <a:extLst>
              <a:ext uri="{FF2B5EF4-FFF2-40B4-BE49-F238E27FC236}">
                <a16:creationId xmlns:a16="http://schemas.microsoft.com/office/drawing/2014/main" id="{2F3D3A6B-4DCB-4570-BEFC-EAF0735CC43B}"/>
              </a:ext>
            </a:extLst>
          </p:cNvPr>
          <p:cNvPicPr>
            <a:picLocks noChangeAspect="1"/>
          </p:cNvPicPr>
          <p:nvPr/>
        </p:nvPicPr>
        <p:blipFill>
          <a:blip r:embed="rId10"/>
          <a:stretch>
            <a:fillRect/>
          </a:stretch>
        </p:blipFill>
        <p:spPr>
          <a:xfrm>
            <a:off x="4606441" y="5253282"/>
            <a:ext cx="787059" cy="1080000"/>
          </a:xfrm>
          <a:prstGeom prst="rect">
            <a:avLst/>
          </a:prstGeom>
        </p:spPr>
      </p:pic>
      <p:pic>
        <p:nvPicPr>
          <p:cNvPr id="54" name="Picture 53" descr="A picture containing cup, beverage, food, glass&#10;&#10;Description automatically generated">
            <a:extLst>
              <a:ext uri="{FF2B5EF4-FFF2-40B4-BE49-F238E27FC236}">
                <a16:creationId xmlns:a16="http://schemas.microsoft.com/office/drawing/2014/main" id="{62D798CD-129E-4C2C-81B1-600166AF2B36}"/>
              </a:ext>
            </a:extLst>
          </p:cNvPr>
          <p:cNvPicPr>
            <a:picLocks noChangeAspect="1"/>
          </p:cNvPicPr>
          <p:nvPr/>
        </p:nvPicPr>
        <p:blipFill>
          <a:blip r:embed="rId11"/>
          <a:stretch>
            <a:fillRect/>
          </a:stretch>
        </p:blipFill>
        <p:spPr>
          <a:xfrm>
            <a:off x="6288371" y="5231241"/>
            <a:ext cx="787059" cy="1080000"/>
          </a:xfrm>
          <a:prstGeom prst="rect">
            <a:avLst/>
          </a:prstGeom>
        </p:spPr>
      </p:pic>
      <p:pic>
        <p:nvPicPr>
          <p:cNvPr id="56" name="Picture 55">
            <a:extLst>
              <a:ext uri="{FF2B5EF4-FFF2-40B4-BE49-F238E27FC236}">
                <a16:creationId xmlns:a16="http://schemas.microsoft.com/office/drawing/2014/main" id="{65291482-85C9-4F01-88D9-906421A31BF6}"/>
              </a:ext>
            </a:extLst>
          </p:cNvPr>
          <p:cNvPicPr>
            <a:picLocks noChangeAspect="1"/>
          </p:cNvPicPr>
          <p:nvPr/>
        </p:nvPicPr>
        <p:blipFill>
          <a:blip r:embed="rId12"/>
          <a:stretch>
            <a:fillRect/>
          </a:stretch>
        </p:blipFill>
        <p:spPr>
          <a:xfrm>
            <a:off x="7835540" y="5115376"/>
            <a:ext cx="871500" cy="1260000"/>
          </a:xfrm>
          <a:prstGeom prst="rect">
            <a:avLst/>
          </a:prstGeom>
        </p:spPr>
      </p:pic>
      <p:pic>
        <p:nvPicPr>
          <p:cNvPr id="26" name="Graphic 25" descr="Home with solid fill">
            <a:hlinkClick r:id="rId13"/>
            <a:extLst>
              <a:ext uri="{FF2B5EF4-FFF2-40B4-BE49-F238E27FC236}">
                <a16:creationId xmlns:a16="http://schemas.microsoft.com/office/drawing/2014/main" id="{0B8C2B5C-2AE8-42A8-B800-0BF13811605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536854" y="5746077"/>
            <a:ext cx="914400" cy="914400"/>
          </a:xfrm>
          <a:prstGeom prst="rect">
            <a:avLst/>
          </a:prstGeom>
        </p:spPr>
      </p:pic>
      <p:pic>
        <p:nvPicPr>
          <p:cNvPr id="60" name="Picture 59" descr="A picture containing bottle, cup, indoor, container&#10;&#10;Description automatically generated">
            <a:extLst>
              <a:ext uri="{FF2B5EF4-FFF2-40B4-BE49-F238E27FC236}">
                <a16:creationId xmlns:a16="http://schemas.microsoft.com/office/drawing/2014/main" id="{6269DCA1-A28A-49E6-A689-599FFE102597}"/>
              </a:ext>
            </a:extLst>
          </p:cNvPr>
          <p:cNvPicPr>
            <a:picLocks noChangeAspect="1"/>
          </p:cNvPicPr>
          <p:nvPr/>
        </p:nvPicPr>
        <p:blipFill>
          <a:blip r:embed="rId16"/>
          <a:stretch>
            <a:fillRect/>
          </a:stretch>
        </p:blipFill>
        <p:spPr>
          <a:xfrm>
            <a:off x="6587204" y="433157"/>
            <a:ext cx="1682609" cy="1080000"/>
          </a:xfrm>
          <a:prstGeom prst="rect">
            <a:avLst/>
          </a:prstGeom>
        </p:spPr>
      </p:pic>
      <p:sp>
        <p:nvSpPr>
          <p:cNvPr id="68" name="TextBox 67">
            <a:extLst>
              <a:ext uri="{FF2B5EF4-FFF2-40B4-BE49-F238E27FC236}">
                <a16:creationId xmlns:a16="http://schemas.microsoft.com/office/drawing/2014/main" id="{D78F7927-2258-4731-98DA-0053845A3682}"/>
              </a:ext>
            </a:extLst>
          </p:cNvPr>
          <p:cNvSpPr txBox="1"/>
          <p:nvPr/>
        </p:nvSpPr>
        <p:spPr>
          <a:xfrm>
            <a:off x="520913" y="1467321"/>
            <a:ext cx="8201196" cy="677108"/>
          </a:xfrm>
          <a:prstGeom prst="rect">
            <a:avLst/>
          </a:prstGeom>
          <a:noFill/>
        </p:spPr>
        <p:txBody>
          <a:bodyPr wrap="square" rtlCol="0">
            <a:spAutoFit/>
          </a:bodyPr>
          <a:lstStyle/>
          <a:p>
            <a:r>
              <a:rPr lang="en-GB" sz="1600" b="1" dirty="0"/>
              <a:t>What you need</a:t>
            </a:r>
          </a:p>
          <a:p>
            <a:r>
              <a:rPr lang="en-GB" sz="1100" dirty="0"/>
              <a:t>• Large jar or clear plastic container • Food colouring (blue/ green) • Measuring Jug • Liquid glucose • Washing up liquid  (green or blue)</a:t>
            </a:r>
          </a:p>
          <a:p>
            <a:r>
              <a:rPr lang="en-GB" sz="1100" dirty="0"/>
              <a:t>• Water • Veg oil • Rubbing alcohol • 5 cups/ containers • </a:t>
            </a:r>
            <a:r>
              <a:rPr lang="en-GB" sz="1000" dirty="0"/>
              <a:t>Optional: funnel</a:t>
            </a:r>
          </a:p>
        </p:txBody>
      </p:sp>
      <p:sp>
        <p:nvSpPr>
          <p:cNvPr id="30" name="Rectangle 29">
            <a:extLst>
              <a:ext uri="{FF2B5EF4-FFF2-40B4-BE49-F238E27FC236}">
                <a16:creationId xmlns:a16="http://schemas.microsoft.com/office/drawing/2014/main" id="{1BD6EB1A-8B7B-BA45-943A-D641B2E4A2AF}"/>
              </a:ext>
            </a:extLst>
          </p:cNvPr>
          <p:cNvSpPr/>
          <p:nvPr/>
        </p:nvSpPr>
        <p:spPr>
          <a:xfrm>
            <a:off x="505843" y="1518981"/>
            <a:ext cx="8201197" cy="629761"/>
          </a:xfrm>
          <a:prstGeom prst="rect">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FB6CA02F-8439-67E4-56C5-7F6C1111F414}"/>
              </a:ext>
            </a:extLst>
          </p:cNvPr>
          <p:cNvPicPr>
            <a:picLocks noChangeAspect="1"/>
          </p:cNvPicPr>
          <p:nvPr/>
        </p:nvPicPr>
        <p:blipFill>
          <a:blip r:embed="rId17"/>
          <a:stretch>
            <a:fillRect/>
          </a:stretch>
        </p:blipFill>
        <p:spPr>
          <a:xfrm>
            <a:off x="8435416" y="344934"/>
            <a:ext cx="1180777" cy="457200"/>
          </a:xfrm>
          <a:prstGeom prst="rect">
            <a:avLst/>
          </a:prstGeom>
        </p:spPr>
      </p:pic>
    </p:spTree>
    <p:extLst>
      <p:ext uri="{BB962C8B-B14F-4D97-AF65-F5344CB8AC3E}">
        <p14:creationId xmlns:p14="http://schemas.microsoft.com/office/powerpoint/2010/main" val="7809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4CAA78-7E33-9340-9D07-A97B5830454B}"/>
              </a:ext>
            </a:extLst>
          </p:cNvPr>
          <p:cNvSpPr/>
          <p:nvPr/>
        </p:nvSpPr>
        <p:spPr>
          <a:xfrm>
            <a:off x="0" y="0"/>
            <a:ext cx="9906000" cy="6858000"/>
          </a:xfrm>
          <a:prstGeom prst="rect">
            <a:avLst/>
          </a:prstGeom>
          <a:solidFill>
            <a:srgbClr val="00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62214A1-00B4-2B49-901C-9937E63F8081}"/>
              </a:ext>
            </a:extLst>
          </p:cNvPr>
          <p:cNvSpPr/>
          <p:nvPr/>
        </p:nvSpPr>
        <p:spPr>
          <a:xfrm>
            <a:off x="272510" y="197523"/>
            <a:ext cx="9360979" cy="6354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0BA5211-526E-244A-BE29-4DA1C92AEE93}"/>
              </a:ext>
            </a:extLst>
          </p:cNvPr>
          <p:cNvSpPr txBox="1"/>
          <p:nvPr/>
        </p:nvSpPr>
        <p:spPr>
          <a:xfrm>
            <a:off x="508537" y="654723"/>
            <a:ext cx="5201107" cy="707886"/>
          </a:xfrm>
          <a:prstGeom prst="rect">
            <a:avLst/>
          </a:prstGeom>
          <a:noFill/>
        </p:spPr>
        <p:txBody>
          <a:bodyPr wrap="square" rtlCol="0">
            <a:spAutoFit/>
          </a:bodyPr>
          <a:lstStyle/>
          <a:p>
            <a:r>
              <a:rPr lang="en-GB" sz="4000" b="1" dirty="0"/>
              <a:t>The Science</a:t>
            </a:r>
          </a:p>
        </p:txBody>
      </p:sp>
      <p:sp>
        <p:nvSpPr>
          <p:cNvPr id="22" name="TextBox 21">
            <a:extLst>
              <a:ext uri="{FF2B5EF4-FFF2-40B4-BE49-F238E27FC236}">
                <a16:creationId xmlns:a16="http://schemas.microsoft.com/office/drawing/2014/main" id="{2EA85776-2D54-8A46-AB6A-E12CCF360BD1}"/>
              </a:ext>
            </a:extLst>
          </p:cNvPr>
          <p:cNvSpPr txBox="1"/>
          <p:nvPr/>
        </p:nvSpPr>
        <p:spPr>
          <a:xfrm>
            <a:off x="3973278" y="5423531"/>
            <a:ext cx="1669691" cy="246221"/>
          </a:xfrm>
          <a:prstGeom prst="rect">
            <a:avLst/>
          </a:prstGeom>
          <a:noFill/>
        </p:spPr>
        <p:txBody>
          <a:bodyPr wrap="square" rtlCol="0">
            <a:spAutoFit/>
          </a:bodyPr>
          <a:lstStyle/>
          <a:p>
            <a:endParaRPr lang="en-GB" sz="1000" dirty="0"/>
          </a:p>
        </p:txBody>
      </p:sp>
      <p:sp>
        <p:nvSpPr>
          <p:cNvPr id="30" name="Rectangle 29">
            <a:extLst>
              <a:ext uri="{FF2B5EF4-FFF2-40B4-BE49-F238E27FC236}">
                <a16:creationId xmlns:a16="http://schemas.microsoft.com/office/drawing/2014/main" id="{1BD6EB1A-8B7B-BA45-943A-D641B2E4A2AF}"/>
              </a:ext>
            </a:extLst>
          </p:cNvPr>
          <p:cNvSpPr/>
          <p:nvPr/>
        </p:nvSpPr>
        <p:spPr>
          <a:xfrm>
            <a:off x="638174" y="1446660"/>
            <a:ext cx="8682725" cy="2800767"/>
          </a:xfrm>
          <a:prstGeom prst="rect">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Home with solid fill">
            <a:hlinkClick r:id="rId2"/>
            <a:extLst>
              <a:ext uri="{FF2B5EF4-FFF2-40B4-BE49-F238E27FC236}">
                <a16:creationId xmlns:a16="http://schemas.microsoft.com/office/drawing/2014/main" id="{0B8C2B5C-2AE8-42A8-B800-0BF1381160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6854" y="5746077"/>
            <a:ext cx="914400" cy="914400"/>
          </a:xfrm>
          <a:prstGeom prst="rect">
            <a:avLst/>
          </a:prstGeom>
        </p:spPr>
      </p:pic>
      <p:sp>
        <p:nvSpPr>
          <p:cNvPr id="25" name="TextBox 24">
            <a:extLst>
              <a:ext uri="{FF2B5EF4-FFF2-40B4-BE49-F238E27FC236}">
                <a16:creationId xmlns:a16="http://schemas.microsoft.com/office/drawing/2014/main" id="{B8B955A4-E2E5-4B61-96A0-EB4382F27CD3}"/>
              </a:ext>
            </a:extLst>
          </p:cNvPr>
          <p:cNvSpPr txBox="1"/>
          <p:nvPr/>
        </p:nvSpPr>
        <p:spPr>
          <a:xfrm>
            <a:off x="611636" y="1443855"/>
            <a:ext cx="8735799" cy="2879186"/>
          </a:xfrm>
          <a:prstGeom prst="rect">
            <a:avLst/>
          </a:prstGeom>
          <a:noFill/>
        </p:spPr>
        <p:txBody>
          <a:bodyPr wrap="square" lIns="91440" tIns="45720" rIns="91440" bIns="45720" rtlCol="0" anchor="t">
            <a:spAutoFit/>
          </a:bodyPr>
          <a:lstStyle/>
          <a:p>
            <a:pPr>
              <a:lnSpc>
                <a:spcPct val="107000"/>
              </a:lnSpc>
              <a:spcAft>
                <a:spcPts val="800"/>
              </a:spcAft>
            </a:pPr>
            <a:r>
              <a:rPr lang="en-GB" sz="1000">
                <a:effectLst/>
                <a:latin typeface="Calibri"/>
                <a:ea typeface="Calibri"/>
                <a:cs typeface="Times New Roman"/>
              </a:rPr>
              <a:t>Oceans cover two thirds of the earth. The depth of the ocean varies depending on where your look</a:t>
            </a:r>
            <a:r>
              <a:rPr lang="en-GB" sz="1000">
                <a:latin typeface="Calibri"/>
                <a:ea typeface="Calibri"/>
                <a:cs typeface="Times New Roman"/>
              </a:rPr>
              <a:t>;</a:t>
            </a:r>
            <a:r>
              <a:rPr lang="en-GB" sz="1000">
                <a:effectLst/>
                <a:latin typeface="Calibri"/>
                <a:ea typeface="Calibri"/>
                <a:cs typeface="Times New Roman"/>
              </a:rPr>
              <a:t> at its deepest it is deeper than the height of Mount Everest. The </a:t>
            </a:r>
            <a:r>
              <a:rPr lang="en-GB" sz="1000" dirty="0">
                <a:effectLst/>
                <a:latin typeface="Calibri"/>
                <a:ea typeface="Calibri"/>
                <a:cs typeface="Times New Roman"/>
              </a:rPr>
              <a:t>Challenger Deep, part of the Mariana Trench, is 10,944 meters deep.</a:t>
            </a: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Oceans are made up of five layers, the layers you created during the experiment. The top layer is only about 200m deep and this is where the sun penetrates the most and where we find seaweed, coral, a variety of fish and other ocean living species. This is called the Sunlight Zone; in your model this is represented by the rubbing alcohol. The next layer 200m to 1000m is called the Twilight Zone (the </a:t>
            </a:r>
            <a:r>
              <a:rPr lang="en-GB" sz="1000" dirty="0">
                <a:latin typeface="Calibri" panose="020F0502020204030204" pitchFamily="34" charset="0"/>
                <a:ea typeface="Calibri" panose="020F0502020204030204" pitchFamily="34" charset="0"/>
                <a:cs typeface="Times New Roman" panose="02020603050405020304" pitchFamily="18" charset="0"/>
              </a:rPr>
              <a:t>o</a:t>
            </a:r>
            <a:r>
              <a:rPr lang="en-GB" sz="1000" dirty="0">
                <a:effectLst/>
                <a:latin typeface="Calibri" panose="020F0502020204030204" pitchFamily="34" charset="0"/>
                <a:ea typeface="Calibri" panose="020F0502020204030204" pitchFamily="34" charset="0"/>
                <a:cs typeface="Times New Roman" panose="02020603050405020304" pitchFamily="18" charset="0"/>
              </a:rPr>
              <a:t>il in your model).  Only faint sunlight reaches this layer and no plants grow here.  </a:t>
            </a:r>
            <a:r>
              <a:rPr lang="en-GB" sz="1000" dirty="0">
                <a:latin typeface="Calibri" panose="020F0502020204030204" pitchFamily="34" charset="0"/>
                <a:ea typeface="Calibri" panose="020F0502020204030204" pitchFamily="34" charset="0"/>
                <a:cs typeface="Times New Roman" panose="02020603050405020304" pitchFamily="18" charset="0"/>
              </a:rPr>
              <a:t>I</a:t>
            </a:r>
            <a:r>
              <a:rPr lang="en-GB" sz="1000" dirty="0">
                <a:effectLst/>
                <a:latin typeface="Calibri" panose="020F0502020204030204" pitchFamily="34" charset="0"/>
                <a:ea typeface="Calibri" panose="020F0502020204030204" pitchFamily="34" charset="0"/>
                <a:cs typeface="Times New Roman" panose="02020603050405020304" pitchFamily="18" charset="0"/>
              </a:rPr>
              <a:t>t is home to sea species which often have large eyes to make use of the limited light, for example octopus and swordfish. From 1000m to 4000m you have the Midnight Zone (represented by the blue water). Very little penetrates to this level, so the zone is very dark. Fish and animals are specially adapted to survive in the darkness and increase in pressure at these depths. Next is the Abyss (the washing up liquid), 4000m to 6000m, sunlight cannot reach this layer and it is pitch black. Very few species live here, those that do are mainly transparent, blind invertebrates such as squid. Finally, we have the Trenches, everything below 6000m (the liquid glucose in your model). There is no natural light here and the pressure is immense but some creatures, such as sea stars, do exist here.</a:t>
            </a: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How does your model work? This is in essence a density column. Each solution has a different density, the denser an object is the heavier it feels.</a:t>
            </a: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Here you have five different solutions with the densest being liquid glucose. Did you find this hard to pour? This is because it is a solution with a high percentage of sugar and is dense. Washing up liquid is less dense than the liquid glucose, so it does not sink into it but forms a layer on top. Similarly, water is not as dense as the washing up liquid, so it lies on top. This principle applies at each layer so if you are careful when adding the solutions, you end up with a jar with each solution forming a band above the denser solution underneath. </a:t>
            </a:r>
          </a:p>
        </p:txBody>
      </p:sp>
      <p:sp>
        <p:nvSpPr>
          <p:cNvPr id="10" name="TextBox 9">
            <a:extLst>
              <a:ext uri="{FF2B5EF4-FFF2-40B4-BE49-F238E27FC236}">
                <a16:creationId xmlns:a16="http://schemas.microsoft.com/office/drawing/2014/main" id="{500FF800-8D6E-44B1-971A-806D114A1A3D}"/>
              </a:ext>
            </a:extLst>
          </p:cNvPr>
          <p:cNvSpPr txBox="1"/>
          <p:nvPr/>
        </p:nvSpPr>
        <p:spPr>
          <a:xfrm>
            <a:off x="5351552" y="4942168"/>
            <a:ext cx="1800000" cy="707886"/>
          </a:xfrm>
          <a:prstGeom prst="rect">
            <a:avLst/>
          </a:prstGeom>
          <a:noFill/>
        </p:spPr>
        <p:txBody>
          <a:bodyPr wrap="square" rtlCol="0">
            <a:spAutoFit/>
          </a:bodyPr>
          <a:lstStyle/>
          <a:p>
            <a:pPr fontAlgn="base"/>
            <a:r>
              <a:rPr lang="en-GB" sz="1000" dirty="0">
                <a:ea typeface="Times New Roman" panose="02020603050405020304" pitchFamily="18" charset="0"/>
              </a:rPr>
              <a:t>You now have a density column which shows the different layers of the ocean.  Label these if you want.</a:t>
            </a:r>
            <a:endParaRPr lang="en-GB" sz="10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1F22C392-A7A1-4878-B5D2-9882E4536F89}"/>
              </a:ext>
            </a:extLst>
          </p:cNvPr>
          <p:cNvPicPr>
            <a:picLocks noChangeAspect="1"/>
          </p:cNvPicPr>
          <p:nvPr/>
        </p:nvPicPr>
        <p:blipFill>
          <a:blip r:embed="rId5"/>
          <a:stretch>
            <a:fillRect/>
          </a:stretch>
        </p:blipFill>
        <p:spPr>
          <a:xfrm>
            <a:off x="3836877" y="4241021"/>
            <a:ext cx="1494000" cy="2160000"/>
          </a:xfrm>
          <a:prstGeom prst="rect">
            <a:avLst/>
          </a:prstGeom>
        </p:spPr>
      </p:pic>
      <p:sp>
        <p:nvSpPr>
          <p:cNvPr id="5" name="TextBox 4">
            <a:extLst>
              <a:ext uri="{FF2B5EF4-FFF2-40B4-BE49-F238E27FC236}">
                <a16:creationId xmlns:a16="http://schemas.microsoft.com/office/drawing/2014/main" id="{BDDEB3F9-1FC0-4973-8C30-D78B69DB79E8}"/>
              </a:ext>
            </a:extLst>
          </p:cNvPr>
          <p:cNvSpPr txBox="1"/>
          <p:nvPr/>
        </p:nvSpPr>
        <p:spPr>
          <a:xfrm>
            <a:off x="3240000" y="5957056"/>
            <a:ext cx="1314450" cy="246221"/>
          </a:xfrm>
          <a:prstGeom prst="rect">
            <a:avLst/>
          </a:prstGeom>
          <a:noFill/>
        </p:spPr>
        <p:txBody>
          <a:bodyPr wrap="square" rtlCol="0">
            <a:spAutoFit/>
          </a:bodyPr>
          <a:lstStyle/>
          <a:p>
            <a:r>
              <a:rPr lang="en-GB" sz="1000" dirty="0"/>
              <a:t>Trenches</a:t>
            </a:r>
          </a:p>
        </p:txBody>
      </p:sp>
      <p:sp>
        <p:nvSpPr>
          <p:cNvPr id="14" name="TextBox 13">
            <a:extLst>
              <a:ext uri="{FF2B5EF4-FFF2-40B4-BE49-F238E27FC236}">
                <a16:creationId xmlns:a16="http://schemas.microsoft.com/office/drawing/2014/main" id="{D60FA37D-0EE2-4570-ADCA-E4F310E8D361}"/>
              </a:ext>
            </a:extLst>
          </p:cNvPr>
          <p:cNvSpPr txBox="1"/>
          <p:nvPr/>
        </p:nvSpPr>
        <p:spPr>
          <a:xfrm>
            <a:off x="3240000" y="5405741"/>
            <a:ext cx="1314450" cy="246221"/>
          </a:xfrm>
          <a:prstGeom prst="rect">
            <a:avLst/>
          </a:prstGeom>
          <a:noFill/>
        </p:spPr>
        <p:txBody>
          <a:bodyPr wrap="square" rtlCol="0">
            <a:spAutoFit/>
          </a:bodyPr>
          <a:lstStyle/>
          <a:p>
            <a:r>
              <a:rPr lang="en-GB" sz="1000" dirty="0"/>
              <a:t>Midnight</a:t>
            </a:r>
          </a:p>
        </p:txBody>
      </p:sp>
      <p:sp>
        <p:nvSpPr>
          <p:cNvPr id="15" name="TextBox 14">
            <a:extLst>
              <a:ext uri="{FF2B5EF4-FFF2-40B4-BE49-F238E27FC236}">
                <a16:creationId xmlns:a16="http://schemas.microsoft.com/office/drawing/2014/main" id="{8078E69A-50E0-49CD-96C7-B066807965F7}"/>
              </a:ext>
            </a:extLst>
          </p:cNvPr>
          <p:cNvSpPr txBox="1"/>
          <p:nvPr/>
        </p:nvSpPr>
        <p:spPr>
          <a:xfrm>
            <a:off x="3240000" y="5177310"/>
            <a:ext cx="1314450" cy="246221"/>
          </a:xfrm>
          <a:prstGeom prst="rect">
            <a:avLst/>
          </a:prstGeom>
          <a:noFill/>
        </p:spPr>
        <p:txBody>
          <a:bodyPr wrap="square" rtlCol="0">
            <a:spAutoFit/>
          </a:bodyPr>
          <a:lstStyle/>
          <a:p>
            <a:r>
              <a:rPr lang="en-GB" sz="1000" dirty="0"/>
              <a:t>Twilight</a:t>
            </a:r>
          </a:p>
        </p:txBody>
      </p:sp>
      <p:sp>
        <p:nvSpPr>
          <p:cNvPr id="16" name="TextBox 15">
            <a:extLst>
              <a:ext uri="{FF2B5EF4-FFF2-40B4-BE49-F238E27FC236}">
                <a16:creationId xmlns:a16="http://schemas.microsoft.com/office/drawing/2014/main" id="{8E559C22-449D-4C43-806D-6C80A72E24AA}"/>
              </a:ext>
            </a:extLst>
          </p:cNvPr>
          <p:cNvSpPr txBox="1"/>
          <p:nvPr/>
        </p:nvSpPr>
        <p:spPr>
          <a:xfrm>
            <a:off x="3240000" y="5704262"/>
            <a:ext cx="1314450" cy="246221"/>
          </a:xfrm>
          <a:prstGeom prst="rect">
            <a:avLst/>
          </a:prstGeom>
          <a:noFill/>
        </p:spPr>
        <p:txBody>
          <a:bodyPr wrap="square" rtlCol="0">
            <a:spAutoFit/>
          </a:bodyPr>
          <a:lstStyle/>
          <a:p>
            <a:r>
              <a:rPr lang="en-GB" sz="1000" dirty="0"/>
              <a:t>Abyss</a:t>
            </a:r>
          </a:p>
        </p:txBody>
      </p:sp>
      <p:sp>
        <p:nvSpPr>
          <p:cNvPr id="17" name="TextBox 16">
            <a:extLst>
              <a:ext uri="{FF2B5EF4-FFF2-40B4-BE49-F238E27FC236}">
                <a16:creationId xmlns:a16="http://schemas.microsoft.com/office/drawing/2014/main" id="{024AAD6C-55DE-4CA5-B5ED-A693873428F9}"/>
              </a:ext>
            </a:extLst>
          </p:cNvPr>
          <p:cNvSpPr txBox="1"/>
          <p:nvPr/>
        </p:nvSpPr>
        <p:spPr>
          <a:xfrm>
            <a:off x="3240000" y="4968000"/>
            <a:ext cx="1314450" cy="246221"/>
          </a:xfrm>
          <a:prstGeom prst="rect">
            <a:avLst/>
          </a:prstGeom>
          <a:noFill/>
        </p:spPr>
        <p:txBody>
          <a:bodyPr wrap="square" rtlCol="0">
            <a:spAutoFit/>
          </a:bodyPr>
          <a:lstStyle/>
          <a:p>
            <a:r>
              <a:rPr lang="en-GB" sz="1000" dirty="0"/>
              <a:t>Sunlight</a:t>
            </a:r>
          </a:p>
        </p:txBody>
      </p:sp>
      <p:cxnSp>
        <p:nvCxnSpPr>
          <p:cNvPr id="9" name="Straight Arrow Connector 8">
            <a:extLst>
              <a:ext uri="{FF2B5EF4-FFF2-40B4-BE49-F238E27FC236}">
                <a16:creationId xmlns:a16="http://schemas.microsoft.com/office/drawing/2014/main" id="{3F52D2E6-D252-4A9F-B4FB-C6C419B046BD}"/>
              </a:ext>
            </a:extLst>
          </p:cNvPr>
          <p:cNvCxnSpPr/>
          <p:nvPr/>
        </p:nvCxnSpPr>
        <p:spPr>
          <a:xfrm>
            <a:off x="3897225" y="6080166"/>
            <a:ext cx="474750" cy="51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8AD0E35-73A3-4D70-BF13-8C007C072DCD}"/>
              </a:ext>
            </a:extLst>
          </p:cNvPr>
          <p:cNvCxnSpPr/>
          <p:nvPr/>
        </p:nvCxnSpPr>
        <p:spPr>
          <a:xfrm>
            <a:off x="3667125" y="5827372"/>
            <a:ext cx="467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7A6845C-EB3E-4009-A548-E9EFD0B7A1CC}"/>
              </a:ext>
            </a:extLst>
          </p:cNvPr>
          <p:cNvCxnSpPr/>
          <p:nvPr/>
        </p:nvCxnSpPr>
        <p:spPr>
          <a:xfrm>
            <a:off x="3836877" y="5555498"/>
            <a:ext cx="467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E58D1F5-4BED-4109-80B1-DBF2612EC876}"/>
              </a:ext>
            </a:extLst>
          </p:cNvPr>
          <p:cNvCxnSpPr>
            <a:cxnSpLocks/>
          </p:cNvCxnSpPr>
          <p:nvPr/>
        </p:nvCxnSpPr>
        <p:spPr>
          <a:xfrm>
            <a:off x="3819525" y="5321021"/>
            <a:ext cx="476250" cy="41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5573117-EC63-47AB-B6F1-9F7A717F41CD}"/>
              </a:ext>
            </a:extLst>
          </p:cNvPr>
          <p:cNvCxnSpPr>
            <a:cxnSpLocks/>
          </p:cNvCxnSpPr>
          <p:nvPr/>
        </p:nvCxnSpPr>
        <p:spPr>
          <a:xfrm>
            <a:off x="3816202" y="5105450"/>
            <a:ext cx="510461" cy="141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894EB45-0B43-4EC9-0B67-A2527AE8ECB4}"/>
              </a:ext>
            </a:extLst>
          </p:cNvPr>
          <p:cNvPicPr>
            <a:picLocks noChangeAspect="1"/>
          </p:cNvPicPr>
          <p:nvPr/>
        </p:nvPicPr>
        <p:blipFill>
          <a:blip r:embed="rId6"/>
          <a:stretch>
            <a:fillRect/>
          </a:stretch>
        </p:blipFill>
        <p:spPr>
          <a:xfrm>
            <a:off x="8269789" y="427029"/>
            <a:ext cx="1180639" cy="457200"/>
          </a:xfrm>
          <a:prstGeom prst="rect">
            <a:avLst/>
          </a:prstGeom>
        </p:spPr>
      </p:pic>
    </p:spTree>
    <p:extLst>
      <p:ext uri="{BB962C8B-B14F-4D97-AF65-F5344CB8AC3E}">
        <p14:creationId xmlns:p14="http://schemas.microsoft.com/office/powerpoint/2010/main" val="36143284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E47AD915C5C14EAF386939100504C4" ma:contentTypeVersion="6" ma:contentTypeDescription="Create a new document." ma:contentTypeScope="" ma:versionID="1f06f90178a718b0faa19b51e4b0ef25">
  <xsd:schema xmlns:xsd="http://www.w3.org/2001/XMLSchema" xmlns:xs="http://www.w3.org/2001/XMLSchema" xmlns:p="http://schemas.microsoft.com/office/2006/metadata/properties" xmlns:ns2="64251b1f-8f26-485a-8bf6-f1f5b5aa49e3" xmlns:ns3="b78a90eb-ba03-4a6f-8866-9ca1a14bd009" targetNamespace="http://schemas.microsoft.com/office/2006/metadata/properties" ma:root="true" ma:fieldsID="bcf1c367e24a20aa1448b6c4f8a3c733" ns2:_="" ns3:_="">
    <xsd:import namespace="64251b1f-8f26-485a-8bf6-f1f5b5aa49e3"/>
    <xsd:import namespace="b78a90eb-ba03-4a6f-8866-9ca1a14bd0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251b1f-8f26-485a-8bf6-f1f5b5aa49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8a90eb-ba03-4a6f-8866-9ca1a14bd00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CBE535-97C4-4CE7-B095-97C1619766AB}">
  <ds:schemaRefs>
    <ds:schemaRef ds:uri="http://schemas.microsoft.com/office/infopath/2007/PartnerControls"/>
    <ds:schemaRef ds:uri="055ebe93-fd4d-4a43-87d4-7be346ed06b6"/>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e9ce4ce2-6ff4-4076-ba3c-f482c48db24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4C90370-9B4B-4280-94F4-081B9407F5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251b1f-8f26-485a-8bf6-f1f5b5aa49e3"/>
    <ds:schemaRef ds:uri="b78a90eb-ba03-4a6f-8866-9ca1a14bd0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51D4C3-12F0-45A5-AFBC-17C3956B4A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627</TotalTime>
  <Words>770</Words>
  <Application>Microsoft Office PowerPoint</Application>
  <PresentationFormat>A4 Paper (210x297 mm)</PresentationFormat>
  <Paragraphs>37</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Lawrence</dc:creator>
  <cp:lastModifiedBy>Moira Prentice</cp:lastModifiedBy>
  <cp:revision>44</cp:revision>
  <dcterms:created xsi:type="dcterms:W3CDTF">2022-02-27T12:12:14Z</dcterms:created>
  <dcterms:modified xsi:type="dcterms:W3CDTF">2024-06-05T09:36:13Z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0x010100E0E47AD915C5C14EAF386939100504C4</vt:lpwstr>
  </property>
  <property fmtid="{D5CDD505-2E9C-101B-9397-08002B2CF9AE}" pid="3" name="n0164ad3d5b84a57907af32d91eb6282">
    <vt:lpwstr/>
  </property>
  <property fmtid="{D5CDD505-2E9C-101B-9397-08002B2CF9AE}" pid="4" name="TaxCatchAll">
    <vt:lpwstr/>
  </property>
  <property fmtid="{D5CDD505-2E9C-101B-9397-08002B2CF9AE}" pid="5" name="UHI classification">
    <vt:lpwstr/>
  </property>
  <property fmtid="{D5CDD505-2E9C-101B-9397-08002B2CF9AE}" pid="6" name="_ExtendedDescription">
    <vt:lpwstr/>
  </property>
  <property fmtid="{D5CDD505-2E9C-101B-9397-08002B2CF9AE}" pid="7" name="Retention schedule">
    <vt:lpwstr/>
  </property>
  <property fmtid="{D5CDD505-2E9C-101B-9397-08002B2CF9AE}" pid="8" name="j928f9099e4145f8a1f3a9d8f7b9fe40">
    <vt:lpwstr/>
  </property>
  <property fmtid="{D5CDD505-2E9C-101B-9397-08002B2CF9AE}" pid="9" name="Document category">
    <vt:lpwstr/>
  </property>
  <property fmtid="{D5CDD505-2E9C-101B-9397-08002B2CF9AE}" pid="10" name="Academic year">
    <vt:lpwstr/>
  </property>
  <property fmtid="{D5CDD505-2E9C-101B-9397-08002B2CF9AE}" pid="11" name="MediaServiceImageTags">
    <vt:lpwstr/>
  </property>
</Properties>
</file>