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303" r:id="rId5"/>
    <p:sldId id="285" r:id="rId6"/>
    <p:sldId id="311" r:id="rId7"/>
    <p:sldId id="312" r:id="rId8"/>
    <p:sldId id="314" r:id="rId9"/>
    <p:sldId id="317" r:id="rId10"/>
    <p:sldId id="320" r:id="rId11"/>
    <p:sldId id="319" r:id="rId12"/>
    <p:sldId id="318" r:id="rId13"/>
    <p:sldId id="326" r:id="rId14"/>
    <p:sldId id="325" r:id="rId15"/>
    <p:sldId id="322" r:id="rId16"/>
    <p:sldId id="339" r:id="rId17"/>
    <p:sldId id="316" r:id="rId18"/>
    <p:sldId id="327" r:id="rId19"/>
    <p:sldId id="335" r:id="rId20"/>
    <p:sldId id="328" r:id="rId21"/>
    <p:sldId id="329" r:id="rId22"/>
    <p:sldId id="330" r:id="rId23"/>
    <p:sldId id="337" r:id="rId24"/>
    <p:sldId id="338" r:id="rId25"/>
    <p:sldId id="310" r:id="rId2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ACA"/>
    <a:srgbClr val="767676"/>
    <a:srgbClr val="FFBB50"/>
    <a:srgbClr val="007367"/>
    <a:srgbClr val="298289"/>
    <a:srgbClr val="005587"/>
    <a:srgbClr val="9E2A2B"/>
    <a:srgbClr val="F87A46"/>
    <a:srgbClr val="7655D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7" dt="2026-09-28T15:43:25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6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24744" y="4343400"/>
            <a:ext cx="4608512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8686800"/>
            <a:ext cx="835124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801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77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/>
              <a:buChar char="•"/>
            </a:pPr>
            <a:endParaRPr lang="en-GB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933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882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 rtl="0" fontAlgn="base">
              <a:buFont typeface="Arial"/>
              <a:buChar char="•"/>
            </a:pPr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cs typeface="Arial"/>
              </a:rPr>
              <a:t>. </a:t>
            </a:r>
            <a:endParaRPr lang="en-US" b="0" i="0">
              <a:solidFill>
                <a:srgbClr val="444444"/>
              </a:solidFill>
              <a:effectLst/>
              <a:latin typeface="Arial"/>
              <a:cs typeface="Arial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99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en-GB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018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ct val="30000"/>
              </a:spcBef>
              <a:spcAft>
                <a:spcPct val="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184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30000"/>
              </a:spcBef>
              <a:spcAft>
                <a:spcPct val="0"/>
              </a:spcAft>
              <a:buFont typeface="Arial"/>
              <a:buChar char="•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042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172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ct val="30000"/>
              </a:spcBef>
              <a:spcAft>
                <a:spcPts val="80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226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137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0000"/>
              </a:spcBef>
              <a:spcAft>
                <a:spcPct val="0"/>
              </a:spcAft>
            </a:pPr>
            <a:r>
              <a:rPr lang="en-GB">
                <a:latin typeface="Arial"/>
                <a:cs typeface="Arial"/>
              </a:rPr>
              <a:t>Over in our </a:t>
            </a:r>
            <a:r>
              <a:rPr lang="en-IE" b="1">
                <a:latin typeface="Arial"/>
                <a:cs typeface="Arial"/>
              </a:rPr>
              <a:t>Humanities and social sciences </a:t>
            </a:r>
            <a:r>
              <a:rPr lang="en-IE">
                <a:latin typeface="Arial"/>
                <a:cs typeface="Arial"/>
              </a:rPr>
              <a:t>subjects (which is what we at UHI call </a:t>
            </a:r>
            <a:r>
              <a:rPr lang="en-IE" b="1">
                <a:latin typeface="Arial"/>
                <a:cs typeface="Arial"/>
              </a:rPr>
              <a:t>Modern and Social Studies</a:t>
            </a:r>
            <a:r>
              <a:rPr lang="en-IE">
                <a:latin typeface="Arial"/>
                <a:cs typeface="Arial"/>
              </a:rPr>
              <a:t>), we have a range of single honours degree programmes you can also choose from over 40 joint honour degree programmes too.</a:t>
            </a:r>
            <a:endParaRPr lang="en-GB">
              <a:latin typeface="Arial"/>
              <a:cs typeface="Arial"/>
            </a:endParaRPr>
          </a:p>
          <a:p>
            <a:pPr>
              <a:lnSpc>
                <a:spcPct val="107000"/>
              </a:lnSpc>
              <a:spcBef>
                <a:spcPct val="30000"/>
              </a:spcBef>
              <a:spcAft>
                <a:spcPts val="800"/>
              </a:spcAft>
            </a:pPr>
            <a:r>
              <a:rPr lang="en-IE">
                <a:latin typeface="Arial"/>
                <a:cs typeface="Arial"/>
              </a:rPr>
              <a:t>For example you can combine archaeology with criminology, philosophy with politics, sociology and theology</a:t>
            </a:r>
            <a:endParaRPr lang="en-GB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032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926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343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fontAlgn="base">
              <a:buFont typeface="Arial"/>
              <a:buChar char="•"/>
            </a:pPr>
            <a:endParaRPr lang="en-GB" sz="1800" b="0" i="0">
              <a:solidFill>
                <a:srgbClr val="444444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452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fontAlgn="base">
              <a:buFont typeface="Arial"/>
              <a:buChar char="•"/>
            </a:pPr>
            <a:endParaRPr lang="en-GB" sz="1800" b="0" i="0">
              <a:solidFill>
                <a:srgbClr val="444444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330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cs typeface="Arial"/>
              </a:rPr>
              <a:t> </a:t>
            </a:r>
            <a:endParaRPr lang="en-US" sz="1800" b="0" i="0">
              <a:solidFill>
                <a:srgbClr val="444444"/>
              </a:solidFill>
              <a:effectLst/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269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456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30000"/>
              </a:spcBef>
              <a:spcAft>
                <a:spcPct val="0"/>
              </a:spcAft>
              <a:buFont typeface="Arial"/>
              <a:buChar char="•"/>
            </a:pPr>
            <a:endParaRPr lang="en-GB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9124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fontAlgn="base">
              <a:buFont typeface="Arial"/>
              <a:buChar char="•"/>
            </a:pPr>
            <a:endParaRPr lang="en-US" sz="1800">
              <a:solidFill>
                <a:srgbClr val="44444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3714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latin typeface="Arial"/>
              <a:cs typeface="Arial"/>
            </a:endParaRPr>
          </a:p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27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Image Title Slid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5E7D301-270E-4902-8C5E-39E30B3595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rgbClr val="969696"/>
          </a:solidFill>
        </p:spPr>
        <p:txBody>
          <a:bodyPr tIns="2160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2571750"/>
            <a:ext cx="3826800" cy="1787836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37" y="4486275"/>
            <a:ext cx="7772399" cy="447675"/>
          </a:xfrm>
        </p:spPr>
        <p:txBody>
          <a:bodyPr/>
          <a:lstStyle>
            <a:lvl1pPr marL="0" indent="0" algn="l">
              <a:buNone/>
              <a:defRPr sz="2050" b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Opt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807E2E3-2F38-4CED-AC05-4272A29D3D9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09950" y="0"/>
            <a:ext cx="3057523" cy="2205956"/>
          </a:xfrm>
          <a:solidFill>
            <a:schemeClr val="bg2">
              <a:lumMod val="75000"/>
            </a:schemeClr>
          </a:solidFill>
        </p:spPr>
        <p:txBody>
          <a:bodyPr tIns="684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2049A610-3FA2-491C-AA49-07290138A1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67474" y="677206"/>
            <a:ext cx="2060142" cy="1224855"/>
          </a:xfrm>
          <a:solidFill>
            <a:schemeClr val="bg2">
              <a:lumMod val="85000"/>
            </a:schemeClr>
          </a:solidFill>
        </p:spPr>
        <p:txBody>
          <a:bodyPr tIns="288000"/>
          <a:lstStyle>
            <a:lvl1pPr algn="ctr">
              <a:defRPr/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9AF9D48D-255B-43A7-888F-77F56882BF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8129" y="1902062"/>
            <a:ext cx="3285871" cy="2194880"/>
          </a:xfrm>
          <a:solidFill>
            <a:schemeClr val="bg2">
              <a:lumMod val="65000"/>
            </a:schemeClr>
          </a:solidFill>
        </p:spPr>
        <p:txBody>
          <a:bodyPr tIns="1332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2571750"/>
            <a:ext cx="3826800" cy="1787836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37" y="4486275"/>
            <a:ext cx="6321600" cy="447675"/>
          </a:xfrm>
        </p:spPr>
        <p:txBody>
          <a:bodyPr/>
          <a:lstStyle>
            <a:lvl1pPr marL="0" indent="0" algn="l">
              <a:buNone/>
              <a:defRPr sz="2050" b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8" name="Graphic 9">
            <a:extLst>
              <a:ext uri="{FF2B5EF4-FFF2-40B4-BE49-F238E27FC236}">
                <a16:creationId xmlns:a16="http://schemas.microsoft.com/office/drawing/2014/main" id="{6F924742-CBAD-4438-A7E2-FE85C3C5C6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991" y="352980"/>
            <a:ext cx="1168349" cy="44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9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Title Slide Opt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2571750"/>
            <a:ext cx="3826800" cy="1787836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37" y="4486275"/>
            <a:ext cx="6321600" cy="447675"/>
          </a:xfrm>
        </p:spPr>
        <p:txBody>
          <a:bodyPr/>
          <a:lstStyle>
            <a:lvl1pPr marL="0" indent="0" algn="l">
              <a:buNone/>
              <a:defRPr sz="2050" b="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81015A5-DD6D-478F-9BCE-B5BD404E2FC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09950" y="0"/>
            <a:ext cx="3057523" cy="2205956"/>
          </a:xfrm>
          <a:solidFill>
            <a:schemeClr val="bg2">
              <a:lumMod val="75000"/>
            </a:schemeClr>
          </a:solidFill>
        </p:spPr>
        <p:txBody>
          <a:bodyPr tIns="684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C1B9494E-035D-4FAC-B00F-EBD142BD4EF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67474" y="677206"/>
            <a:ext cx="2060142" cy="1224855"/>
          </a:xfrm>
          <a:solidFill>
            <a:schemeClr val="bg2">
              <a:lumMod val="85000"/>
            </a:schemeClr>
          </a:solidFill>
        </p:spPr>
        <p:txBody>
          <a:bodyPr tIns="288000"/>
          <a:lstStyle>
            <a:lvl1pPr algn="ctr">
              <a:defRPr/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0EAE5D80-39D5-4C1D-9CC5-482355D5C16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58129" y="1902062"/>
            <a:ext cx="3285871" cy="2194880"/>
          </a:xfrm>
          <a:solidFill>
            <a:schemeClr val="bg2">
              <a:lumMod val="65000"/>
            </a:schemeClr>
          </a:solidFill>
        </p:spPr>
        <p:txBody>
          <a:bodyPr tIns="1332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A562861E-05FD-4DEC-9507-F788421106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991" y="353266"/>
            <a:ext cx="1168349" cy="44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lack Title Slide Opt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2571750"/>
            <a:ext cx="3826800" cy="1787836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37" y="4486275"/>
            <a:ext cx="7772399" cy="447675"/>
          </a:xfrm>
        </p:spPr>
        <p:txBody>
          <a:bodyPr/>
          <a:lstStyle>
            <a:lvl1pPr marL="0" indent="0" algn="l">
              <a:buNone/>
              <a:defRPr sz="2050" b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5" name="Graphic 9">
            <a:extLst>
              <a:ext uri="{FF2B5EF4-FFF2-40B4-BE49-F238E27FC236}">
                <a16:creationId xmlns:a16="http://schemas.microsoft.com/office/drawing/2014/main" id="{C36E94F3-2AF7-4C71-B0DC-37B1607A9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991" y="352980"/>
            <a:ext cx="1168349" cy="44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lack Title Slide Opt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2571750"/>
            <a:ext cx="3826800" cy="1787836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38" y="4486275"/>
            <a:ext cx="6321476" cy="447675"/>
          </a:xfrm>
        </p:spPr>
        <p:txBody>
          <a:bodyPr/>
          <a:lstStyle>
            <a:lvl1pPr marL="0" indent="0" algn="l">
              <a:buNone/>
              <a:defRPr sz="2050" b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9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Title Slide Opt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200" y="2376000"/>
            <a:ext cx="4759200" cy="2563784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1918" y="1672821"/>
            <a:ext cx="524792" cy="5236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922" y="0"/>
            <a:ext cx="524792" cy="5236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9208" y="499723"/>
            <a:ext cx="524792" cy="5236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4416" y="998993"/>
            <a:ext cx="524792" cy="5236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8116" y="1149172"/>
            <a:ext cx="524792" cy="5236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8541" y="3732503"/>
            <a:ext cx="524792" cy="5236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1074" y="4244571"/>
            <a:ext cx="524792" cy="5236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9208" y="3465668"/>
            <a:ext cx="524792" cy="5236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8116" y="2890302"/>
            <a:ext cx="524792" cy="5236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71918" y="2366653"/>
            <a:ext cx="524792" cy="5236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6450" y="2369850"/>
            <a:ext cx="524792" cy="5236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4416" y="2021912"/>
            <a:ext cx="524792" cy="5236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8116" y="2021912"/>
            <a:ext cx="524792" cy="5236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6450" y="1672821"/>
            <a:ext cx="524792" cy="52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1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632" y="2375185"/>
            <a:ext cx="4759200" cy="2563200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7AA65-457E-47F1-8B94-F01D86A96A30}"/>
              </a:ext>
            </a:extLst>
          </p:cNvPr>
          <p:cNvSpPr/>
          <p:nvPr userDrawn="1"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2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200" y="2376000"/>
            <a:ext cx="4759200" cy="2563983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7AA65-457E-47F1-8B94-F01D86A96A30}"/>
              </a:ext>
            </a:extLst>
          </p:cNvPr>
          <p:cNvSpPr/>
          <p:nvPr userDrawn="1"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3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R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200" y="2376000"/>
            <a:ext cx="4759200" cy="2563200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7AA65-457E-47F1-8B94-F01D86A96A30}"/>
              </a:ext>
            </a:extLst>
          </p:cNvPr>
          <p:cNvSpPr/>
          <p:nvPr userDrawn="1"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23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200" y="2376000"/>
            <a:ext cx="4759200" cy="2563200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7AA65-457E-47F1-8B94-F01D86A96A30}"/>
              </a:ext>
            </a:extLst>
          </p:cNvPr>
          <p:cNvSpPr/>
          <p:nvPr userDrawn="1"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3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200" y="2376000"/>
            <a:ext cx="4759200" cy="2563200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7AA65-457E-47F1-8B94-F01D86A96A30}"/>
              </a:ext>
            </a:extLst>
          </p:cNvPr>
          <p:cNvSpPr/>
          <p:nvPr userDrawn="1"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72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itle Slide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200" y="2376000"/>
            <a:ext cx="4759200" cy="2563200"/>
          </a:xfrm>
        </p:spPr>
        <p:txBody>
          <a:bodyPr/>
          <a:lstStyle>
            <a:lvl1pPr algn="l">
              <a:lnSpc>
                <a:spcPts val="63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3B93F6C8-E3D1-45E7-AEF0-D773C0D92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9" name="Picture 8" descr="Logo&#10;&#10;Description automatically generated with low confidence">
            <a:extLst>
              <a:ext uri="{FF2B5EF4-FFF2-40B4-BE49-F238E27FC236}">
                <a16:creationId xmlns:a16="http://schemas.microsoft.com/office/drawing/2014/main" id="{201007D3-B127-4777-8574-49F634535B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94A167B0-9B25-4F37-A7A2-C4A8FA6FEF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BE557B97-FC1D-44C7-86E1-03C659FB6F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6E1F2DDB-309D-447C-83ED-BFA7CE0D5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00E9EC2A-0537-42ED-8B5E-677F2B8BB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59FE0126-5B27-4383-9F78-FD3BC9CA6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39ABFCCC-F509-4557-B1EF-CD8174D6B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D860764F-6F61-47A5-8F80-0C254360B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E1B12AC0-D4A9-44D5-8F64-F8D37E4F34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4BD92C0D-3301-4B5F-8968-4D9BFFD83E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E825DBDC-29B8-46DD-B6D8-1C25C497F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5A69438D-B0D9-4744-B589-39613E354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3A5B061-13EF-471D-9E90-22BFA51A1D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7AA65-457E-47F1-8B94-F01D86A96A30}"/>
              </a:ext>
            </a:extLst>
          </p:cNvPr>
          <p:cNvSpPr/>
          <p:nvPr userDrawn="1"/>
        </p:nvSpPr>
        <p:spPr>
          <a:xfrm>
            <a:off x="0" y="5089500"/>
            <a:ext cx="9144000" cy="5400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51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9" y="1077084"/>
            <a:ext cx="3814762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9" y="1105659"/>
            <a:ext cx="4119561" cy="35607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8" y="2495550"/>
            <a:ext cx="3567112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108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8" y="1077084"/>
            <a:ext cx="8386761" cy="704091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238" y="2058159"/>
            <a:ext cx="4119561" cy="27329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8B6DCE-6B36-42D9-AD5F-A4D6101661E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43438" y="2058159"/>
            <a:ext cx="4119561" cy="27329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4155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8" y="1077084"/>
            <a:ext cx="8386761" cy="704091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239" y="2058159"/>
            <a:ext cx="1890712" cy="27329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38EE81-FF1F-4BC2-80F9-B5C8A03EECE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09838" y="2058159"/>
            <a:ext cx="1890712" cy="27329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310302-AB62-4662-AB3C-BC038C56173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43437" y="2058159"/>
            <a:ext cx="1890712" cy="27329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DED46E-B533-43DE-9328-D9D08B38DC8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77036" y="2058159"/>
            <a:ext cx="1890712" cy="27329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2482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ld Bulle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9" y="1077084"/>
            <a:ext cx="3814762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9" y="1093564"/>
            <a:ext cx="4119561" cy="3611786"/>
          </a:xfrm>
        </p:spPr>
        <p:txBody>
          <a:bodyPr/>
          <a:lstStyle>
            <a:lvl1pPr marL="209550" indent="-209550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700" b="0"/>
            </a:lvl1pPr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46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ld Cross Bulle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9" y="1077084"/>
            <a:ext cx="3814762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9" y="1093564"/>
            <a:ext cx="4119561" cy="3611786"/>
          </a:xfrm>
        </p:spPr>
        <p:txBody>
          <a:bodyPr/>
          <a:lstStyle>
            <a:lvl1pPr marL="209550" indent="-209550">
              <a:lnSpc>
                <a:spcPts val="2200"/>
              </a:lnSpc>
              <a:spcAft>
                <a:spcPts val="600"/>
              </a:spcAft>
              <a:buFont typeface="Arial" panose="020B0604020202020204" pitchFamily="34" charset="0"/>
              <a:buChar char="+"/>
              <a:defRPr sz="1700" b="0"/>
            </a:lvl1pPr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218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Righth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8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7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7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43000"/>
            <a:ext cx="4114800" cy="3609975"/>
          </a:xfrm>
          <a:solidFill>
            <a:srgbClr val="969696"/>
          </a:solidFill>
        </p:spPr>
        <p:txBody>
          <a:bodyPr tIns="1476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68876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efth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1065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4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1064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0998" y="1143000"/>
            <a:ext cx="4114800" cy="3609975"/>
          </a:xfrm>
          <a:solidFill>
            <a:srgbClr val="969696"/>
          </a:solidFill>
        </p:spPr>
        <p:txBody>
          <a:bodyPr tIns="1476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1201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Righth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8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7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7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43000"/>
            <a:ext cx="4114800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2AB5DB5-64A5-4C24-AF6C-E42BD9E653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3028950"/>
            <a:ext cx="4114800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6002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Lefth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1065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4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1064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0998" y="1143000"/>
            <a:ext cx="4114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99F6E26F-81EE-4C88-9A8C-BD81D542E5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0998" y="3028575"/>
            <a:ext cx="4114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36265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hree Righth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8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7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7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43000"/>
            <a:ext cx="4114800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2AB5DB5-64A5-4C24-AF6C-E42BD9E653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3028950"/>
            <a:ext cx="1990725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F644C3B-0D8B-4CAA-B14D-F88D064033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72275" y="3028950"/>
            <a:ext cx="1990725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851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Lefth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1065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4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1064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0998" y="1143000"/>
            <a:ext cx="4114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99F6E26F-81EE-4C88-9A8C-BD81D542E5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0998" y="3028575"/>
            <a:ext cx="1990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2361E139-F07F-457D-848B-E3A43B444B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04998" y="3028575"/>
            <a:ext cx="1990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50195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Righth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238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7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237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8200" y="1143000"/>
            <a:ext cx="1990800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2AB5DB5-64A5-4C24-AF6C-E42BD9E6536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48200" y="3028950"/>
            <a:ext cx="1990725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F644C3B-0D8B-4CAA-B14D-F88D064033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72275" y="3028950"/>
            <a:ext cx="1990725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4A968078-90C3-4F10-88E2-036581D4F0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72200" y="1143000"/>
            <a:ext cx="1990800" cy="1724025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89763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Lefth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1065" y="1077084"/>
            <a:ext cx="4071935" cy="1361316"/>
          </a:xfrm>
        </p:spPr>
        <p:txBody>
          <a:bodyPr anchor="t" anchorCtr="0"/>
          <a:lstStyle>
            <a:lvl1pPr>
              <a:lnSpc>
                <a:spcPts val="5200"/>
              </a:lnSpc>
              <a:defRPr/>
            </a:lvl1pPr>
          </a:lstStyle>
          <a:p>
            <a:r>
              <a:rPr lang="en-US"/>
              <a:t>Click to edit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4" y="2972559"/>
            <a:ext cx="4057648" cy="1780416"/>
          </a:xfrm>
        </p:spPr>
        <p:txBody>
          <a:bodyPr/>
          <a:lstStyle>
            <a:lvl2pPr marL="146050" indent="-14605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130F07-E814-4F46-AA63-FF485C0AC6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91064" y="2495550"/>
            <a:ext cx="4071937" cy="285750"/>
          </a:xfrm>
        </p:spPr>
        <p:txBody>
          <a:bodyPr/>
          <a:lstStyle>
            <a:lvl1pPr>
              <a:lnSpc>
                <a:spcPts val="2300"/>
              </a:lnSpc>
              <a:spcAft>
                <a:spcPts val="0"/>
              </a:spcAft>
              <a:defRPr sz="1700" b="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4D83105-1877-4415-A93C-90FAEE64EE9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0998" y="1143000"/>
            <a:ext cx="1990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99F6E26F-81EE-4C88-9A8C-BD81D542E5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0998" y="3028575"/>
            <a:ext cx="1990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2361E139-F07F-457D-848B-E3A43B444B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04998" y="3028575"/>
            <a:ext cx="1990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52EDD71-E8D8-47F7-A9C0-AF583F01568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504998" y="1143000"/>
            <a:ext cx="1990800" cy="1724400"/>
          </a:xfrm>
          <a:solidFill>
            <a:srgbClr val="969696"/>
          </a:solidFill>
        </p:spPr>
        <p:txBody>
          <a:bodyPr tIns="468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59281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Thanks Opt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3CDA5C3E-020F-4209-BF2C-3FE9F2AE1D9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rgbClr val="969696"/>
          </a:solidFill>
        </p:spPr>
        <p:txBody>
          <a:bodyPr tIns="2160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3099747"/>
            <a:ext cx="2826000" cy="1787836"/>
          </a:xfrm>
        </p:spPr>
        <p:txBody>
          <a:bodyPr/>
          <a:lstStyle>
            <a:lvl1pPr algn="l">
              <a:lnSpc>
                <a:spcPts val="39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435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y Thanks Op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D0E0E982-3597-4DAF-9274-6F7A5780E7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rgbClr val="969696"/>
          </a:solidFill>
        </p:spPr>
        <p:txBody>
          <a:bodyPr tIns="216000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GB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3099747"/>
            <a:ext cx="2826000" cy="1787836"/>
          </a:xfrm>
        </p:spPr>
        <p:txBody>
          <a:bodyPr/>
          <a:lstStyle>
            <a:lvl1pPr algn="l">
              <a:lnSpc>
                <a:spcPts val="39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1AAE9DA0-3845-40CB-AFCB-3A2637A17C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1927D881-24E3-42D9-BEE5-241F1A3B63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A8C033C0-7C7A-4356-BC9D-52856E7677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6CDAE553-821D-4009-A5F6-0FD26FE594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BA2F830D-DF0B-45B2-AE27-E7D5AA43F5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60D33954-39D4-45D4-9A4E-AFACA1CF0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15E2B35D-F91A-44D1-AD2B-9DDB1A5546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CEAF0C97-1B75-4BB7-A611-B5F5ED063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38FEBC7C-12A6-4F16-8C7F-EA4C5554F4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1EEB9666-2DE4-4D47-BD60-C05F2F393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FAF193B3-D2F9-4F7A-A7C0-31328B6B50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BD6ABF8F-0C27-4FEF-91AA-9A666237E2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8BE2296B-76BF-49D7-845A-B817DAF1C5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2" name="Picture 21" descr="Logo&#10;&#10;Description automatically generated with low confidence">
            <a:extLst>
              <a:ext uri="{FF2B5EF4-FFF2-40B4-BE49-F238E27FC236}">
                <a16:creationId xmlns:a16="http://schemas.microsoft.com/office/drawing/2014/main" id="{D1FA6EA7-9DF4-4F9D-8D9F-ECCFBF0BB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6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hanks Opt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3099747"/>
            <a:ext cx="2826000" cy="1787836"/>
          </a:xfrm>
        </p:spPr>
        <p:txBody>
          <a:bodyPr/>
          <a:lstStyle>
            <a:lvl1pPr algn="l">
              <a:lnSpc>
                <a:spcPts val="39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id="{D0A630C7-1E15-4A4A-8124-6479D1CDA7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991" y="352980"/>
            <a:ext cx="1168349" cy="44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9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Thanks Opt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8" y="3099747"/>
            <a:ext cx="2826000" cy="1787836"/>
          </a:xfrm>
        </p:spPr>
        <p:txBody>
          <a:bodyPr/>
          <a:lstStyle>
            <a:lvl1pPr algn="l">
              <a:lnSpc>
                <a:spcPts val="39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1AAE9DA0-3845-40CB-AFCB-3A2637A17C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1672821"/>
            <a:ext cx="524792" cy="523649"/>
          </a:xfrm>
          <a:prstGeom prst="rect">
            <a:avLst/>
          </a:pr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1927D881-24E3-42D9-BEE5-241F1A3B63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22" y="0"/>
            <a:ext cx="524792" cy="523649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low confidence">
            <a:extLst>
              <a:ext uri="{FF2B5EF4-FFF2-40B4-BE49-F238E27FC236}">
                <a16:creationId xmlns:a16="http://schemas.microsoft.com/office/drawing/2014/main" id="{A8C033C0-7C7A-4356-BC9D-52856E7677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499723"/>
            <a:ext cx="524792" cy="523649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6CDAE553-821D-4009-A5F6-0FD26FE594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998993"/>
            <a:ext cx="524792" cy="523649"/>
          </a:xfrm>
          <a:prstGeom prst="rect">
            <a:avLst/>
          </a:prstGeom>
        </p:spPr>
      </p:pic>
      <p:pic>
        <p:nvPicPr>
          <p:cNvPr id="13" name="Picture 12" descr="Logo&#10;&#10;Description automatically generated with low confidence">
            <a:extLst>
              <a:ext uri="{FF2B5EF4-FFF2-40B4-BE49-F238E27FC236}">
                <a16:creationId xmlns:a16="http://schemas.microsoft.com/office/drawing/2014/main" id="{BA2F830D-DF0B-45B2-AE27-E7D5AA43F5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1149172"/>
            <a:ext cx="524792" cy="523649"/>
          </a:xfrm>
          <a:prstGeom prst="rect">
            <a:avLst/>
          </a:prstGeom>
        </p:spPr>
      </p:pic>
      <p:pic>
        <p:nvPicPr>
          <p:cNvPr id="14" name="Picture 13" descr="Logo&#10;&#10;Description automatically generated with low confidence">
            <a:extLst>
              <a:ext uri="{FF2B5EF4-FFF2-40B4-BE49-F238E27FC236}">
                <a16:creationId xmlns:a16="http://schemas.microsoft.com/office/drawing/2014/main" id="{60D33954-39D4-45D4-9A4E-AFACA1CF0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541" y="3732503"/>
            <a:ext cx="524792" cy="5236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15E2B35D-F91A-44D1-AD2B-9DDB1A5546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074" y="4244571"/>
            <a:ext cx="524792" cy="523649"/>
          </a:xfrm>
          <a:prstGeom prst="rect">
            <a:avLst/>
          </a:prstGeom>
        </p:spPr>
      </p:pic>
      <p:pic>
        <p:nvPicPr>
          <p:cNvPr id="16" name="Picture 15" descr="Logo&#10;&#10;Description automatically generated with low confidence">
            <a:extLst>
              <a:ext uri="{FF2B5EF4-FFF2-40B4-BE49-F238E27FC236}">
                <a16:creationId xmlns:a16="http://schemas.microsoft.com/office/drawing/2014/main" id="{CEAF0C97-1B75-4BB7-A611-B5F5ED063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8" y="3465668"/>
            <a:ext cx="524792" cy="523649"/>
          </a:xfrm>
          <a:prstGeom prst="rect">
            <a:avLst/>
          </a:prstGeom>
        </p:spPr>
      </p:pic>
      <p:pic>
        <p:nvPicPr>
          <p:cNvPr id="17" name="Picture 16" descr="Logo&#10;&#10;Description automatically generated with low confidence">
            <a:extLst>
              <a:ext uri="{FF2B5EF4-FFF2-40B4-BE49-F238E27FC236}">
                <a16:creationId xmlns:a16="http://schemas.microsoft.com/office/drawing/2014/main" id="{38FEBC7C-12A6-4F16-8C7F-EA4C5554F4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890302"/>
            <a:ext cx="524792" cy="523649"/>
          </a:xfrm>
          <a:prstGeom prst="rect">
            <a:avLst/>
          </a:prstGeom>
        </p:spPr>
      </p:pic>
      <p:pic>
        <p:nvPicPr>
          <p:cNvPr id="18" name="Picture 17" descr="Logo&#10;&#10;Description automatically generated with low confidence">
            <a:extLst>
              <a:ext uri="{FF2B5EF4-FFF2-40B4-BE49-F238E27FC236}">
                <a16:creationId xmlns:a16="http://schemas.microsoft.com/office/drawing/2014/main" id="{1EEB9666-2DE4-4D47-BD60-C05F2F393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18" y="2366653"/>
            <a:ext cx="524792" cy="523649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FAF193B3-D2F9-4F7A-A7C0-31328B6B50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2369850"/>
            <a:ext cx="524792" cy="523649"/>
          </a:xfrm>
          <a:prstGeom prst="rect">
            <a:avLst/>
          </a:prstGeom>
        </p:spPr>
      </p:pic>
      <p:pic>
        <p:nvPicPr>
          <p:cNvPr id="20" name="Picture 19" descr="Logo&#10;&#10;Description automatically generated with low confidence">
            <a:extLst>
              <a:ext uri="{FF2B5EF4-FFF2-40B4-BE49-F238E27FC236}">
                <a16:creationId xmlns:a16="http://schemas.microsoft.com/office/drawing/2014/main" id="{BD6ABF8F-0C27-4FEF-91AA-9A666237E2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416" y="2021912"/>
            <a:ext cx="524792" cy="523649"/>
          </a:xfrm>
          <a:prstGeom prst="rect">
            <a:avLst/>
          </a:prstGeom>
        </p:spPr>
      </p:pic>
      <p:pic>
        <p:nvPicPr>
          <p:cNvPr id="21" name="Picture 20" descr="Logo&#10;&#10;Description automatically generated with low confidence">
            <a:extLst>
              <a:ext uri="{FF2B5EF4-FFF2-40B4-BE49-F238E27FC236}">
                <a16:creationId xmlns:a16="http://schemas.microsoft.com/office/drawing/2014/main" id="{8BE2296B-76BF-49D7-845A-B817DAF1C5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116" y="2021912"/>
            <a:ext cx="524792" cy="523649"/>
          </a:xfrm>
          <a:prstGeom prst="rect">
            <a:avLst/>
          </a:prstGeom>
        </p:spPr>
      </p:pic>
      <p:pic>
        <p:nvPicPr>
          <p:cNvPr id="22" name="Picture 21" descr="Logo&#10;&#10;Description automatically generated with low confidence">
            <a:extLst>
              <a:ext uri="{FF2B5EF4-FFF2-40B4-BE49-F238E27FC236}">
                <a16:creationId xmlns:a16="http://schemas.microsoft.com/office/drawing/2014/main" id="{D1FA6EA7-9DF4-4F9D-8D9F-ECCFBF0BB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50" y="1672821"/>
            <a:ext cx="524792" cy="523649"/>
          </a:xfrm>
          <a:prstGeom prst="rect">
            <a:avLst/>
          </a:prstGeom>
        </p:spPr>
      </p:pic>
      <p:pic>
        <p:nvPicPr>
          <p:cNvPr id="23" name="Graphic 9">
            <a:extLst>
              <a:ext uri="{FF2B5EF4-FFF2-40B4-BE49-F238E27FC236}">
                <a16:creationId xmlns:a16="http://schemas.microsoft.com/office/drawing/2014/main" id="{7EED2EAD-5FFD-4ABA-811C-C6CAC1ABD6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991" y="352980"/>
            <a:ext cx="1168349" cy="44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40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44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23AAD86-0B46-058B-2775-8333790FC95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8FF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6238" y="829434"/>
            <a:ext cx="8386762" cy="90416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6237" y="2052010"/>
            <a:ext cx="8372475" cy="26709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CB12B-4D6A-42B1-82B1-08331B9ECFA1}"/>
              </a:ext>
            </a:extLst>
          </p:cNvPr>
          <p:cNvCxnSpPr/>
          <p:nvPr userDrawn="1"/>
        </p:nvCxnSpPr>
        <p:spPr>
          <a:xfrm>
            <a:off x="0" y="708809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A70C73C9-7258-4399-858D-D21FC8A05C31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237" y="246562"/>
            <a:ext cx="702819" cy="2668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D24BC8-0C76-9737-BCAE-4EC548B21938}"/>
              </a:ext>
            </a:extLst>
          </p:cNvPr>
          <p:cNvSpPr txBox="1"/>
          <p:nvPr userDrawn="1"/>
        </p:nvSpPr>
        <p:spPr>
          <a:xfrm>
            <a:off x="6155472" y="215560"/>
            <a:ext cx="2612291" cy="4154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 a </a:t>
            </a:r>
            <a:r>
              <a:rPr lang="en-GB" sz="9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bheil</a:t>
            </a:r>
            <a:r>
              <a:rPr lang="en-GB" sz="9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9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ionnsachadh</a:t>
            </a:r>
            <a:r>
              <a:rPr lang="en-GB" sz="9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a’ </a:t>
            </a:r>
            <a:r>
              <a:rPr lang="en-GB" sz="9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ciallachadh</a:t>
            </a:r>
            <a:r>
              <a:rPr lang="en-GB" sz="9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9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barrachd</a:t>
            </a:r>
            <a:endParaRPr lang="en-GB" sz="9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b="1" spc="10" baseline="0"/>
              <a:t>Where learning means </a:t>
            </a:r>
            <a:r>
              <a:rPr lang="en-GB" sz="900" b="1" u="none" spc="10" baseline="0"/>
              <a:t>more</a:t>
            </a:r>
          </a:p>
          <a:p>
            <a:pPr algn="r"/>
            <a:endParaRPr lang="en-GB" sz="9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64EA64-11A9-24DE-93A0-2B8418C5ED04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864" y="25989"/>
            <a:ext cx="189985" cy="18957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D4B546-BAC9-F83C-962A-169177742F06}"/>
              </a:ext>
            </a:extLst>
          </p:cNvPr>
          <p:cNvCxnSpPr>
            <a:cxnSpLocks/>
          </p:cNvCxnSpPr>
          <p:nvPr userDrawn="1"/>
        </p:nvCxnSpPr>
        <p:spPr>
          <a:xfrm>
            <a:off x="8279475" y="349639"/>
            <a:ext cx="486000" cy="0"/>
          </a:xfrm>
          <a:prstGeom prst="line">
            <a:avLst/>
          </a:prstGeom>
          <a:ln>
            <a:solidFill>
              <a:srgbClr val="FFB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34436-EEAB-2811-6176-2E8739668AA7}"/>
              </a:ext>
            </a:extLst>
          </p:cNvPr>
          <p:cNvCxnSpPr>
            <a:cxnSpLocks/>
          </p:cNvCxnSpPr>
          <p:nvPr userDrawn="1"/>
        </p:nvCxnSpPr>
        <p:spPr>
          <a:xfrm>
            <a:off x="8481751" y="478034"/>
            <a:ext cx="288000" cy="0"/>
          </a:xfrm>
          <a:prstGeom prst="line">
            <a:avLst/>
          </a:prstGeom>
          <a:ln>
            <a:solidFill>
              <a:srgbClr val="FFB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1E9A1AA-923F-3C62-4AA2-DD86113BE70F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664" y="140468"/>
            <a:ext cx="189985" cy="1895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4ED3E6-DB79-2BB6-8AB2-6073ED7AC156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864" y="272613"/>
            <a:ext cx="189985" cy="1895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22EC03-3862-DD47-C9E8-5CB8A945F95B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5565" y="367398"/>
            <a:ext cx="189985" cy="1895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0A2A77-0771-4F11-DD7D-BDFD7C71AEBE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9464" y="13101"/>
            <a:ext cx="189985" cy="1895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90E6ECA-EDD2-1A2C-6D3C-36120A6C5676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8522" y="200780"/>
            <a:ext cx="189985" cy="1895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EBADA48-F36E-4BBF-CEA8-FF9EDE1F6C3B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2992" y="90852"/>
            <a:ext cx="189985" cy="1895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6F7EF80-D048-E633-8A89-1348AA8BD825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3343" y="295565"/>
            <a:ext cx="189985" cy="18957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4698C8E-23A8-8C98-F4D6-FE60366C1408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2457" y="13100"/>
            <a:ext cx="189985" cy="1895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5F0F503-4CB9-DB0E-8AE2-77FCCCFD39AC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5804" y="443318"/>
            <a:ext cx="189985" cy="18957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B3683FF-A153-1CDD-5A01-FF698AD02DEC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3536" y="265224"/>
            <a:ext cx="189985" cy="18957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3C3E724-74CB-B37F-B9DC-5BEC5389A098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3685" y="167523"/>
            <a:ext cx="189985" cy="1895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45D12E9-37AE-ED09-D29B-9C50130D46CF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5435" y="460487"/>
            <a:ext cx="189985" cy="18957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8B6D18D-3E3C-EEA8-194D-5508A02F6955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6543" y="140468"/>
            <a:ext cx="189985" cy="18957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6FCD7F3-930C-0B68-590B-804F01738E35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7620" y="151776"/>
            <a:ext cx="189985" cy="18957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7EC65C5-56BF-02C6-BD7A-B9AA45857A88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918" y="48661"/>
            <a:ext cx="189985" cy="18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9" r:id="rId3"/>
    <p:sldLayoutId id="2147483657" r:id="rId4"/>
    <p:sldLayoutId id="2147483660" r:id="rId5"/>
    <p:sldLayoutId id="2147483661" r:id="rId6"/>
    <p:sldLayoutId id="2147483662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50" r:id="rId13"/>
    <p:sldLayoutId id="2147483663" r:id="rId14"/>
    <p:sldLayoutId id="2147483664" r:id="rId15"/>
    <p:sldLayoutId id="2147483665" r:id="rId16"/>
    <p:sldLayoutId id="2147483678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54" r:id="rId30"/>
    <p:sldLayoutId id="2147483655" r:id="rId3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spcBef>
          <a:spcPct val="0"/>
        </a:spcBef>
        <a:buNone/>
        <a:defRPr sz="4800" b="1" kern="1200" spc="-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0"/>
        </a:spcBef>
        <a:spcAft>
          <a:spcPts val="900"/>
        </a:spcAft>
        <a:buFont typeface="Arial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spcBef>
          <a:spcPct val="20000"/>
        </a:spcBef>
        <a:buFont typeface="Arial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685800" rtl="0" eaLnBrk="1" latinLnBrk="0" hangingPunct="1">
        <a:spcBef>
          <a:spcPct val="20000"/>
        </a:spcBef>
        <a:buFont typeface="Arial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spcBef>
          <a:spcPct val="20000"/>
        </a:spcBef>
        <a:buFont typeface="Arial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spcBef>
          <a:spcPct val="20000"/>
        </a:spcBef>
        <a:buFont typeface="Arial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openxmlformats.org/officeDocument/2006/relationships/image" Target="../media/image16.jpeg"/><Relationship Id="rId4" Type="http://schemas.openxmlformats.org/officeDocument/2006/relationships/image" Target="../media/image11.pn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9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3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17.png"/><Relationship Id="rId4" Type="http://schemas.openxmlformats.org/officeDocument/2006/relationships/image" Target="../media/image24.jpe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0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0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4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8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17.png"/><Relationship Id="rId4" Type="http://schemas.openxmlformats.org/officeDocument/2006/relationships/image" Target="../media/image39.jpe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2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17.png"/><Relationship Id="rId4" Type="http://schemas.openxmlformats.org/officeDocument/2006/relationships/image" Target="../media/image47.jpe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10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4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60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4.jpe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8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72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6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7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1EF0440-9932-BA42-F20B-7DA08C257A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378F5EC-188D-B792-8D73-E341B4BA4B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5BA1E11-B6AD-F1BD-AC77-77B618C159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995" y="4608401"/>
            <a:ext cx="908685" cy="344954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66C185D2-02A3-081D-D296-CD254F398D57}"/>
              </a:ext>
            </a:extLst>
          </p:cNvPr>
          <p:cNvSpPr txBox="1">
            <a:spLocks/>
          </p:cNvSpPr>
          <p:nvPr/>
        </p:nvSpPr>
        <p:spPr>
          <a:xfrm>
            <a:off x="484822" y="810487"/>
            <a:ext cx="7476173" cy="18483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 spc="-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gd-GB" sz="3600">
                <a:solidFill>
                  <a:srgbClr val="FFBB50"/>
                </a:solidFill>
              </a:rPr>
              <a:t>University of the </a:t>
            </a:r>
            <a:r>
              <a:rPr lang="gd-GB" sz="3600" err="1">
                <a:solidFill>
                  <a:srgbClr val="FFBB50"/>
                </a:solidFill>
              </a:rPr>
              <a:t>Highlands</a:t>
            </a:r>
            <a:r>
              <a:rPr lang="gd-GB" sz="3600">
                <a:solidFill>
                  <a:srgbClr val="FFBB50"/>
                </a:solidFill>
              </a:rPr>
              <a:t> and </a:t>
            </a:r>
            <a:r>
              <a:rPr lang="gd-GB" sz="3600" err="1">
                <a:solidFill>
                  <a:srgbClr val="FFBB50"/>
                </a:solidFill>
              </a:rPr>
              <a:t>Islands</a:t>
            </a:r>
            <a:r>
              <a:rPr lang="en-GB" sz="3600">
                <a:solidFill>
                  <a:srgbClr val="FFBB50"/>
                </a:solidFill>
              </a:rPr>
              <a:t> (UHI)</a:t>
            </a:r>
            <a:endParaRPr lang="gd-GB" sz="3600">
              <a:solidFill>
                <a:schemeClr val="bg1">
                  <a:lumMod val="95000"/>
                </a:schemeClr>
              </a:solidFill>
              <a:cs typeface="Arial"/>
            </a:endParaRPr>
          </a:p>
        </p:txBody>
      </p:sp>
      <p:pic>
        <p:nvPicPr>
          <p:cNvPr id="17" name="Picture 16" descr="A picture containing text, first-aid kit, clipart&#10;&#10;Description automatically generated">
            <a:extLst>
              <a:ext uri="{FF2B5EF4-FFF2-40B4-BE49-F238E27FC236}">
                <a16:creationId xmlns:a16="http://schemas.microsoft.com/office/drawing/2014/main" id="{B69A04A9-7C7B-0430-E6B2-E5F593AE2E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746" y="0"/>
            <a:ext cx="819934" cy="2598323"/>
          </a:xfrm>
          <a:prstGeom prst="rect">
            <a:avLst/>
          </a:prstGeom>
        </p:spPr>
      </p:pic>
      <p:sp>
        <p:nvSpPr>
          <p:cNvPr id="2" name="Subtitle 3">
            <a:extLst>
              <a:ext uri="{FF2B5EF4-FFF2-40B4-BE49-F238E27FC236}">
                <a16:creationId xmlns:a16="http://schemas.microsoft.com/office/drawing/2014/main" id="{E7FC1BF0-5CBC-65C5-9A1C-BE93504AB860}"/>
              </a:ext>
            </a:extLst>
          </p:cNvPr>
          <p:cNvSpPr txBox="1">
            <a:spLocks/>
          </p:cNvSpPr>
          <p:nvPr/>
        </p:nvSpPr>
        <p:spPr>
          <a:xfrm>
            <a:off x="484823" y="4651042"/>
            <a:ext cx="4201478" cy="2596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6050" indent="-1460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1600" b="1">
                <a:solidFill>
                  <a:srgbClr val="FFBB50"/>
                </a:solidFill>
              </a:rPr>
              <a:t>uhi.ac.uk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631890-702B-0BC0-8B58-252B1D2AD5BC}"/>
              </a:ext>
            </a:extLst>
          </p:cNvPr>
          <p:cNvSpPr txBox="1">
            <a:spLocks/>
          </p:cNvSpPr>
          <p:nvPr/>
        </p:nvSpPr>
        <p:spPr>
          <a:xfrm>
            <a:off x="484822" y="4155385"/>
            <a:ext cx="4734292" cy="594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 spc="-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gd-GB" sz="1600" err="1">
                <a:solidFill>
                  <a:schemeClr val="bg1"/>
                </a:solidFill>
                <a:cs typeface="Arial"/>
              </a:rPr>
              <a:t>Where</a:t>
            </a:r>
            <a:r>
              <a:rPr lang="gd-GB" sz="1600">
                <a:solidFill>
                  <a:schemeClr val="bg1"/>
                </a:solidFill>
                <a:cs typeface="Arial"/>
              </a:rPr>
              <a:t> </a:t>
            </a:r>
            <a:r>
              <a:rPr lang="gd-GB" sz="1600" err="1">
                <a:solidFill>
                  <a:schemeClr val="bg1"/>
                </a:solidFill>
                <a:cs typeface="Arial"/>
              </a:rPr>
              <a:t>learning</a:t>
            </a:r>
            <a:r>
              <a:rPr lang="gd-GB" sz="1600">
                <a:solidFill>
                  <a:schemeClr val="bg1"/>
                </a:solidFill>
                <a:cs typeface="Arial"/>
              </a:rPr>
              <a:t> </a:t>
            </a:r>
            <a:r>
              <a:rPr lang="gd-GB" sz="1600" err="1">
                <a:solidFill>
                  <a:schemeClr val="bg1"/>
                </a:solidFill>
                <a:cs typeface="Arial"/>
              </a:rPr>
              <a:t>means</a:t>
            </a:r>
            <a:r>
              <a:rPr lang="gd-GB" sz="1600">
                <a:solidFill>
                  <a:schemeClr val="bg1"/>
                </a:solidFill>
                <a:cs typeface="Arial"/>
              </a:rPr>
              <a:t> </a:t>
            </a:r>
            <a:r>
              <a:rPr lang="gd-GB" sz="1600" err="1">
                <a:solidFill>
                  <a:schemeClr val="bg1"/>
                </a:solidFill>
                <a:cs typeface="Arial"/>
              </a:rPr>
              <a:t>more</a:t>
            </a:r>
            <a:r>
              <a:rPr lang="en-GB" sz="1600">
                <a:solidFill>
                  <a:schemeClr val="bg1"/>
                </a:solidFill>
                <a:cs typeface="Arial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gd-GB" sz="1600">
                <a:solidFill>
                  <a:srgbClr val="CACACA"/>
                </a:solidFill>
                <a:cs typeface="Arial"/>
              </a:rPr>
              <a:t>Far a bheil ionnsachadh a’ ciallachadh barrachd </a:t>
            </a:r>
            <a:endParaRPr lang="en-GB" sz="1600">
              <a:solidFill>
                <a:srgbClr val="CACACA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469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20"/>
            <a:ext cx="6343651" cy="565776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40" y="344356"/>
            <a:ext cx="5648610" cy="665990"/>
          </a:xfrm>
        </p:spPr>
        <p:txBody>
          <a:bodyPr/>
          <a:lstStyle/>
          <a:p>
            <a:r>
              <a:rPr lang="en-GB" sz="3600"/>
              <a:t>A university like no other</a:t>
            </a:r>
            <a:endParaRPr lang="en-GB" sz="40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 descr="Shape&#10;&#10;Description automatically generated with low confidence">
            <a:extLst>
              <a:ext uri="{FF2B5EF4-FFF2-40B4-BE49-F238E27FC236}">
                <a16:creationId xmlns:a16="http://schemas.microsoft.com/office/drawing/2014/main" id="{2A51CAD2-D9D8-30BB-04A7-0082436B13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818" y="3837017"/>
            <a:ext cx="471111" cy="1306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479108" y="1349813"/>
            <a:ext cx="4092892" cy="26930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1200"/>
              </a:spcAft>
              <a:buClr>
                <a:srgbClr val="FFBB50"/>
              </a:buClr>
              <a:buBlip>
                <a:blip r:embed="rId6"/>
              </a:buBlip>
            </a:pPr>
            <a:r>
              <a:rPr lang="en-GB" sz="1700"/>
              <a:t>Multi-campus university​​</a:t>
            </a:r>
            <a:endParaRPr lang="en-US" sz="1700">
              <a:cs typeface="Arial"/>
            </a:endParaRPr>
          </a:p>
          <a:p>
            <a:pPr marL="285750" lvl="1" indent="-285750">
              <a:spcAft>
                <a:spcPts val="1200"/>
              </a:spcAft>
              <a:buClr>
                <a:srgbClr val="FFBB50"/>
              </a:buClr>
              <a:buBlip>
                <a:blip r:embed="rId6"/>
              </a:buBlip>
            </a:pPr>
            <a:r>
              <a:rPr lang="en-GB" sz="1700"/>
              <a:t>Second largest student population in Scotland​</a:t>
            </a:r>
            <a:endParaRPr lang="en-GB" sz="1700">
              <a:cs typeface="Arial"/>
            </a:endParaRPr>
          </a:p>
          <a:p>
            <a:pPr marL="285750" lvl="1" indent="-285750">
              <a:spcAft>
                <a:spcPts val="1200"/>
              </a:spcAft>
              <a:buClr>
                <a:srgbClr val="FFBB50"/>
              </a:buClr>
              <a:buBlip>
                <a:blip r:embed="rId6"/>
              </a:buBlip>
            </a:pPr>
            <a:r>
              <a:rPr lang="en-GB" sz="1700"/>
              <a:t>Diverse range of courses ​</a:t>
            </a:r>
            <a:endParaRPr lang="en-GB" sz="1700">
              <a:cs typeface="Arial"/>
            </a:endParaRPr>
          </a:p>
          <a:p>
            <a:pPr marL="285750" lvl="1" indent="-285750">
              <a:spcAft>
                <a:spcPts val="1200"/>
              </a:spcAft>
              <a:buClr>
                <a:srgbClr val="FFBB50"/>
              </a:buClr>
              <a:buBlip>
                <a:blip r:embed="rId6"/>
              </a:buBlip>
            </a:pPr>
            <a:r>
              <a:rPr lang="en-GB" sz="1700"/>
              <a:t>Excellent teaching facilities​</a:t>
            </a:r>
            <a:endParaRPr lang="en-GB" sz="1700">
              <a:cs typeface="Arial"/>
            </a:endParaRPr>
          </a:p>
          <a:p>
            <a:pPr marL="285750" lvl="1" indent="-285750">
              <a:spcAft>
                <a:spcPts val="1200"/>
              </a:spcAft>
              <a:buClr>
                <a:srgbClr val="FFBB50"/>
              </a:buClr>
              <a:buBlip>
                <a:blip r:embed="rId6"/>
              </a:buBlip>
            </a:pPr>
            <a:r>
              <a:rPr lang="en-GB" sz="1700"/>
              <a:t>Strong industry links​</a:t>
            </a:r>
            <a:endParaRPr lang="en-GB" sz="1700">
              <a:cs typeface="Arial"/>
            </a:endParaRPr>
          </a:p>
          <a:p>
            <a:pPr marL="285750" lvl="1" indent="-285750">
              <a:spcAft>
                <a:spcPts val="1200"/>
              </a:spcAft>
              <a:buClr>
                <a:srgbClr val="FFBB50"/>
              </a:buClr>
              <a:buBlip>
                <a:blip r:embed="rId6"/>
              </a:buBlip>
            </a:pPr>
            <a:r>
              <a:rPr lang="en-GB" sz="1700"/>
              <a:t>Flexible entry and progression routes</a:t>
            </a:r>
            <a:endParaRPr lang="en-GB" sz="1700"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025" y="2341769"/>
            <a:ext cx="2419350" cy="14656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1840" y="3758667"/>
            <a:ext cx="1946499" cy="14595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" b="1061"/>
          <a:stretch/>
        </p:blipFill>
        <p:spPr>
          <a:xfrm>
            <a:off x="4889245" y="3758667"/>
            <a:ext cx="2322698" cy="14595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160" y="2462934"/>
            <a:ext cx="1939549" cy="14181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8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BA2FEEA-C5ED-FA6F-6407-37560B96B8D9}"/>
              </a:ext>
            </a:extLst>
          </p:cNvPr>
          <p:cNvSpPr/>
          <p:nvPr/>
        </p:nvSpPr>
        <p:spPr>
          <a:xfrm>
            <a:off x="4829175" y="2377740"/>
            <a:ext cx="4313321" cy="1929563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B66F4B-CCFD-EB53-EF61-E6624CC695BC}"/>
              </a:ext>
            </a:extLst>
          </p:cNvPr>
          <p:cNvSpPr/>
          <p:nvPr/>
        </p:nvSpPr>
        <p:spPr>
          <a:xfrm>
            <a:off x="4829175" y="369970"/>
            <a:ext cx="4313321" cy="1749090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BE327E-BC5F-C719-E364-34D3FFAD58E7}"/>
              </a:ext>
            </a:extLst>
          </p:cNvPr>
          <p:cNvSpPr/>
          <p:nvPr/>
        </p:nvSpPr>
        <p:spPr>
          <a:xfrm>
            <a:off x="1504" y="2392394"/>
            <a:ext cx="4568992" cy="1929563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862303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2327A27-2306-37A8-D52F-0911682BAD67}"/>
              </a:ext>
            </a:extLst>
          </p:cNvPr>
          <p:cNvSpPr/>
          <p:nvPr/>
        </p:nvSpPr>
        <p:spPr>
          <a:xfrm>
            <a:off x="1504" y="369971"/>
            <a:ext cx="4568992" cy="1749090"/>
          </a:xfrm>
          <a:prstGeom prst="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D39C29-4E36-D4FC-4501-28F5A832E195}"/>
              </a:ext>
            </a:extLst>
          </p:cNvPr>
          <p:cNvSpPr txBox="1"/>
          <p:nvPr/>
        </p:nvSpPr>
        <p:spPr>
          <a:xfrm>
            <a:off x="1751464" y="685564"/>
            <a:ext cx="256577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cs typeface="Arial"/>
              </a:rPr>
              <a:t>Highest student satisfaction </a:t>
            </a:r>
          </a:p>
          <a:p>
            <a:r>
              <a:rPr lang="en-US" sz="2400" b="1">
                <a:solidFill>
                  <a:srgbClr val="000000"/>
                </a:solidFill>
                <a:cs typeface="Arial"/>
              </a:rPr>
              <a:t>in Scotland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40F0B9-CA52-AA3E-F5CC-19870D97C371}"/>
              </a:ext>
            </a:extLst>
          </p:cNvPr>
          <p:cNvSpPr txBox="1"/>
          <p:nvPr/>
        </p:nvSpPr>
        <p:spPr>
          <a:xfrm>
            <a:off x="5111608" y="1360347"/>
            <a:ext cx="328186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cs typeface="Arial"/>
              </a:rPr>
              <a:t>Student satisfaction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C3818F-9251-89FC-6AA1-C31E3C34DC21}"/>
              </a:ext>
            </a:extLst>
          </p:cNvPr>
          <p:cNvSpPr txBox="1"/>
          <p:nvPr/>
        </p:nvSpPr>
        <p:spPr>
          <a:xfrm>
            <a:off x="456981" y="3201700"/>
            <a:ext cx="328186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cs typeface="Arial"/>
              </a:rPr>
              <a:t>Student satisfaction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E31F66-4CCB-C3F3-856E-D7296BA13E2F}"/>
              </a:ext>
            </a:extLst>
          </p:cNvPr>
          <p:cNvSpPr txBox="1"/>
          <p:nvPr/>
        </p:nvSpPr>
        <p:spPr>
          <a:xfrm>
            <a:off x="5111607" y="3267641"/>
            <a:ext cx="328186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cs typeface="Arial"/>
              </a:rPr>
              <a:t>Student satisfaction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BAE10-EB35-4155-AFAC-53173DFAAF47}"/>
              </a:ext>
            </a:extLst>
          </p:cNvPr>
          <p:cNvSpPr txBox="1"/>
          <p:nvPr/>
        </p:nvSpPr>
        <p:spPr>
          <a:xfrm>
            <a:off x="5111608" y="1715407"/>
            <a:ext cx="3281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cs typeface="Arial"/>
              </a:rPr>
              <a:t>in National Student Survey</a:t>
            </a: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B7F2FB-69F1-D7EA-1FE0-F4A5336AF8EC}"/>
              </a:ext>
            </a:extLst>
          </p:cNvPr>
          <p:cNvSpPr txBox="1"/>
          <p:nvPr/>
        </p:nvSpPr>
        <p:spPr>
          <a:xfrm>
            <a:off x="5111608" y="3639461"/>
            <a:ext cx="32818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cs typeface="Arial"/>
              </a:rPr>
              <a:t>in </a:t>
            </a:r>
            <a:r>
              <a:rPr lang="en-GB" sz="1400" b="1" dirty="0">
                <a:solidFill>
                  <a:srgbClr val="000000"/>
                </a:solidFill>
                <a:cs typeface="Arial"/>
              </a:rPr>
              <a:t>Student Satisfaction and Engagement Survey**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CA8052-2526-24C0-CF59-B65B95B6F58F}"/>
              </a:ext>
            </a:extLst>
          </p:cNvPr>
          <p:cNvSpPr txBox="1"/>
          <p:nvPr/>
        </p:nvSpPr>
        <p:spPr>
          <a:xfrm>
            <a:off x="456982" y="3610154"/>
            <a:ext cx="402903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cs typeface="Arial"/>
              </a:rPr>
              <a:t>for Audio Engineering, Theatre Industry Practice, Criminology and Food, Nutrition </a:t>
            </a:r>
            <a:r>
              <a:rPr lang="en-US" sz="1400" b="1" dirty="0" err="1">
                <a:solidFill>
                  <a:srgbClr val="000000"/>
                </a:solidFill>
                <a:cs typeface="Arial"/>
              </a:rPr>
              <a:t>andTextiles</a:t>
            </a:r>
            <a:r>
              <a:rPr lang="en-US" sz="1400" b="1" dirty="0">
                <a:solidFill>
                  <a:srgbClr val="000000"/>
                </a:solidFill>
                <a:cs typeface="Arial"/>
              </a:rPr>
              <a:t> Education*</a:t>
            </a:r>
            <a:endParaRPr lang="en-US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B26D4A-F1D2-1F65-515C-B9D7742184F5}"/>
              </a:ext>
            </a:extLst>
          </p:cNvPr>
          <p:cNvSpPr txBox="1"/>
          <p:nvPr/>
        </p:nvSpPr>
        <p:spPr>
          <a:xfrm>
            <a:off x="1255704" y="685563"/>
            <a:ext cx="6240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err="1">
                <a:solidFill>
                  <a:srgbClr val="000000"/>
                </a:solidFill>
                <a:cs typeface="Arial"/>
              </a:rPr>
              <a:t>th</a:t>
            </a:r>
            <a:endParaRPr lang="en-US" sz="2800" b="1" err="1">
              <a:solidFill>
                <a:srgbClr val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C335D0-3D2A-12A0-8FF4-FF44B84471AE}"/>
              </a:ext>
            </a:extLst>
          </p:cNvPr>
          <p:cNvSpPr txBox="1"/>
          <p:nvPr/>
        </p:nvSpPr>
        <p:spPr>
          <a:xfrm>
            <a:off x="1847493" y="2512858"/>
            <a:ext cx="6240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cs typeface="Arial"/>
              </a:rPr>
              <a:t>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D07253-C476-FCD1-E39B-A67423EE9439}"/>
              </a:ext>
            </a:extLst>
          </p:cNvPr>
          <p:cNvSpPr txBox="1"/>
          <p:nvPr/>
        </p:nvSpPr>
        <p:spPr>
          <a:xfrm>
            <a:off x="6241289" y="527646"/>
            <a:ext cx="6240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cs typeface="Arial"/>
              </a:rPr>
              <a:t>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13CED5-B0A7-6D5D-57D5-70717726C67F}"/>
              </a:ext>
            </a:extLst>
          </p:cNvPr>
          <p:cNvSpPr txBox="1"/>
          <p:nvPr/>
        </p:nvSpPr>
        <p:spPr>
          <a:xfrm>
            <a:off x="518770" y="444928"/>
            <a:ext cx="14211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 b="1" dirty="0">
                <a:solidFill>
                  <a:srgbClr val="000000"/>
                </a:solidFill>
                <a:cs typeface="Arial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0A1EBE-A95E-AFE3-0927-D84FC8A0F928}"/>
              </a:ext>
            </a:extLst>
          </p:cNvPr>
          <p:cNvSpPr txBox="1"/>
          <p:nvPr/>
        </p:nvSpPr>
        <p:spPr>
          <a:xfrm>
            <a:off x="6752631" y="2512857"/>
            <a:ext cx="6240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cs typeface="Arial"/>
              </a:rPr>
              <a:t>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2F8204-DBE4-AF77-ECCB-B497A32DD67C}"/>
              </a:ext>
            </a:extLst>
          </p:cNvPr>
          <p:cNvSpPr txBox="1"/>
          <p:nvPr/>
        </p:nvSpPr>
        <p:spPr>
          <a:xfrm>
            <a:off x="5165967" y="452448"/>
            <a:ext cx="163920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200" b="1" dirty="0">
                <a:solidFill>
                  <a:srgbClr val="000000"/>
                </a:solidFill>
                <a:cs typeface="Arial"/>
              </a:rPr>
              <a:t>85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A77C4B-6C43-5567-66EF-D48EA8678C39}"/>
              </a:ext>
            </a:extLst>
          </p:cNvPr>
          <p:cNvSpPr txBox="1"/>
          <p:nvPr/>
        </p:nvSpPr>
        <p:spPr>
          <a:xfrm>
            <a:off x="368374" y="2364388"/>
            <a:ext cx="172192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>
                <a:solidFill>
                  <a:srgbClr val="000000"/>
                </a:solidFill>
                <a:cs typeface="Arial"/>
              </a:rPr>
              <a:t>100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EE2E90-AAAD-9A69-3261-16CDE24A9C0F}"/>
              </a:ext>
            </a:extLst>
          </p:cNvPr>
          <p:cNvSpPr txBox="1"/>
          <p:nvPr/>
        </p:nvSpPr>
        <p:spPr>
          <a:xfrm>
            <a:off x="5113329" y="2437656"/>
            <a:ext cx="18648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>
                <a:solidFill>
                  <a:srgbClr val="000000"/>
                </a:solidFill>
                <a:cs typeface="Arial"/>
              </a:rPr>
              <a:t>93.4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18C690-3625-F7AE-2E18-A5FF8D949A8A}"/>
              </a:ext>
            </a:extLst>
          </p:cNvPr>
          <p:cNvSpPr txBox="1"/>
          <p:nvPr/>
        </p:nvSpPr>
        <p:spPr>
          <a:xfrm>
            <a:off x="7906794" y="4675895"/>
            <a:ext cx="247584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>
                <a:cs typeface="Arial"/>
              </a:rPr>
              <a:t>*NSS 2025</a:t>
            </a:r>
            <a:endParaRPr lang="en-US">
              <a:cs typeface="Arial"/>
            </a:endParaRPr>
          </a:p>
          <a:p>
            <a:pPr>
              <a:buFont typeface="Arial"/>
            </a:pPr>
            <a:r>
              <a:rPr lang="en-GB" sz="1000">
                <a:cs typeface="Arial"/>
              </a:rPr>
              <a:t>**SSES 2025</a:t>
            </a:r>
            <a:endParaRPr lang="en-GB" sz="1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365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5461" y="-510931"/>
            <a:ext cx="2094163" cy="2027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299DC65-49A3-25F7-B76D-3F70321D271B}"/>
              </a:ext>
            </a:extLst>
          </p:cNvPr>
          <p:cNvSpPr/>
          <p:nvPr/>
        </p:nvSpPr>
        <p:spPr>
          <a:xfrm>
            <a:off x="2" y="355080"/>
            <a:ext cx="2657474" cy="1435620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1DCAFCD-E75D-EF29-D56E-B242D2EA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698" y="593204"/>
            <a:ext cx="2081502" cy="95937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3000"/>
              <a:t>Where can you study?</a:t>
            </a:r>
          </a:p>
        </p:txBody>
      </p:sp>
      <p:pic>
        <p:nvPicPr>
          <p:cNvPr id="2" name="Picture 1" descr="A map of the united states&#10;&#10;Description automatically generated">
            <a:extLst>
              <a:ext uri="{FF2B5EF4-FFF2-40B4-BE49-F238E27FC236}">
                <a16:creationId xmlns:a16="http://schemas.microsoft.com/office/drawing/2014/main" id="{9DA84538-4D1C-3D8D-A331-65821D7C8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476" y="0"/>
            <a:ext cx="45164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4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0112" y="1384833"/>
            <a:ext cx="1664359" cy="24962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0" y="388620"/>
            <a:ext cx="4984044" cy="565776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40" y="326884"/>
            <a:ext cx="4984044" cy="610040"/>
          </a:xfrm>
          <a:noFill/>
        </p:spPr>
        <p:txBody>
          <a:bodyPr/>
          <a:lstStyle/>
          <a:p>
            <a:r>
              <a:rPr lang="en-GB" sz="3200">
                <a:solidFill>
                  <a:srgbClr val="000000"/>
                </a:solidFill>
              </a:rPr>
              <a:t>What can you study?</a:t>
            </a:r>
            <a:endParaRPr lang="en-GB" sz="3600">
              <a:solidFill>
                <a:srgbClr val="000000"/>
              </a:solidFill>
            </a:endParaRPr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252285" y="1172367"/>
            <a:ext cx="4165881" cy="30777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Business and computing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err="1">
                <a:cs typeface="Arial"/>
              </a:rPr>
              <a:t>Cànan</a:t>
            </a:r>
            <a:r>
              <a:rPr lang="en-GB" sz="1200">
                <a:cs typeface="Arial"/>
              </a:rPr>
              <a:t> </a:t>
            </a:r>
            <a:r>
              <a:rPr lang="en-GB" sz="1200" err="1">
                <a:cs typeface="Arial"/>
              </a:rPr>
              <a:t>agus</a:t>
            </a:r>
            <a:r>
              <a:rPr lang="en-GB" sz="1200">
                <a:cs typeface="Arial"/>
              </a:rPr>
              <a:t> </a:t>
            </a:r>
            <a:r>
              <a:rPr lang="en-GB" sz="1200" err="1">
                <a:cs typeface="Arial"/>
              </a:rPr>
              <a:t>cultar</a:t>
            </a:r>
            <a:r>
              <a:rPr lang="en-GB" sz="1200">
                <a:cs typeface="Arial"/>
              </a:rPr>
              <a:t> </a:t>
            </a:r>
            <a:r>
              <a:rPr lang="en-GB" sz="1200" err="1">
                <a:cs typeface="Arial"/>
              </a:rPr>
              <a:t>na</a:t>
            </a:r>
            <a:r>
              <a:rPr lang="en-GB" sz="1200">
                <a:cs typeface="Arial"/>
              </a:rPr>
              <a:t> </a:t>
            </a:r>
            <a:r>
              <a:rPr lang="en-GB" sz="1200" err="1">
                <a:cs typeface="Arial"/>
              </a:rPr>
              <a:t>gàidhlig</a:t>
            </a:r>
            <a:r>
              <a:rPr lang="en-GB" sz="1200">
                <a:cs typeface="Arial"/>
              </a:rPr>
              <a:t> - Gaelic language and culture 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Education, child and youth studies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Creative industries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Engineering, construction and technology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Health and wellbeing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History, heritage and social studies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Science, nature and the environment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Sports, adventure and tourism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endParaRPr lang="en-GB" sz="1200"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5835" y="2192449"/>
            <a:ext cx="2481853" cy="16512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" b="2935"/>
          <a:stretch/>
        </p:blipFill>
        <p:spPr>
          <a:xfrm>
            <a:off x="4979790" y="3758008"/>
            <a:ext cx="2227898" cy="13999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7676" y="3758008"/>
            <a:ext cx="1981960" cy="13231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4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70698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 descr="Looking up view of a building with glass walls and clouds in the sky">
            <a:extLst>
              <a:ext uri="{FF2B5EF4-FFF2-40B4-BE49-F238E27FC236}">
                <a16:creationId xmlns:a16="http://schemas.microsoft.com/office/drawing/2014/main" id="{0AF98BA1-DA06-C3DF-B7B3-9DAC0441F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957" y="3783228"/>
            <a:ext cx="1999873" cy="1360271"/>
          </a:xfrm>
          <a:prstGeom prst="rect">
            <a:avLst/>
          </a:prstGeom>
        </p:spPr>
      </p:pic>
      <p:pic>
        <p:nvPicPr>
          <p:cNvPr id="10" name="Picture 9" descr="A person wearing virtual reality goggles">
            <a:extLst>
              <a:ext uri="{FF2B5EF4-FFF2-40B4-BE49-F238E27FC236}">
                <a16:creationId xmlns:a16="http://schemas.microsoft.com/office/drawing/2014/main" id="{CC8AF0DE-6735-E3BD-0E0B-98F849F4EB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t="-338" r="-389" b="14538"/>
          <a:stretch/>
        </p:blipFill>
        <p:spPr>
          <a:xfrm>
            <a:off x="5154929" y="3772244"/>
            <a:ext cx="2208865" cy="1265156"/>
          </a:xfrm>
          <a:prstGeom prst="rect">
            <a:avLst/>
          </a:prstGeom>
        </p:spPr>
      </p:pic>
      <p:pic>
        <p:nvPicPr>
          <p:cNvPr id="5" name="Picture 4" descr="A person in a red sweatshirt">
            <a:extLst>
              <a:ext uri="{FF2B5EF4-FFF2-40B4-BE49-F238E27FC236}">
                <a16:creationId xmlns:a16="http://schemas.microsoft.com/office/drawing/2014/main" id="{0242E7FB-96EE-2D51-FC99-1A39462FE7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6" r="13777"/>
          <a:stretch/>
        </p:blipFill>
        <p:spPr>
          <a:xfrm>
            <a:off x="4931767" y="2208053"/>
            <a:ext cx="2275190" cy="1571118"/>
          </a:xfrm>
          <a:prstGeom prst="rect">
            <a:avLst/>
          </a:prstGeom>
        </p:spPr>
      </p:pic>
      <p:pic>
        <p:nvPicPr>
          <p:cNvPr id="20" name="Picture 19" descr="A person and person sitting at a desk with computers">
            <a:extLst>
              <a:ext uri="{FF2B5EF4-FFF2-40B4-BE49-F238E27FC236}">
                <a16:creationId xmlns:a16="http://schemas.microsoft.com/office/drawing/2014/main" id="{AB7A6352-F9C4-20A8-E6F2-8F6BCC6D7E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19" y="2608542"/>
            <a:ext cx="1958205" cy="13030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0" y="356271"/>
            <a:ext cx="5648793" cy="712979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36" y="359233"/>
            <a:ext cx="5305675" cy="922747"/>
          </a:xfrm>
        </p:spPr>
        <p:txBody>
          <a:bodyPr/>
          <a:lstStyle/>
          <a:p>
            <a:r>
              <a:rPr lang="en-GB" sz="3200"/>
              <a:t>Business and computing</a:t>
            </a:r>
            <a:endParaRPr lang="en-US" err="1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564821" y="1280067"/>
            <a:ext cx="3647413" cy="28931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/>
              <a:t>Accounting</a:t>
            </a: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Administration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Business and management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Computing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Events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Finance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Hospitality management 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Interactive media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Software development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 dirty="0">
                <a:cs typeface="Arial"/>
              </a:rPr>
              <a:t>Professional cookery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Technological education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09745" y="3626326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7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9274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2" y="420969"/>
            <a:ext cx="6387214" cy="1094187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64" y="519229"/>
            <a:ext cx="5213114" cy="9144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dirty="0" err="1">
                <a:cs typeface="Arial"/>
              </a:rPr>
              <a:t>Cànan</a:t>
            </a:r>
            <a:r>
              <a:rPr lang="en-GB" sz="2800" dirty="0">
                <a:cs typeface="Arial"/>
              </a:rPr>
              <a:t> </a:t>
            </a:r>
            <a:r>
              <a:rPr lang="en-GB" sz="2800" dirty="0" err="1">
                <a:cs typeface="Arial"/>
              </a:rPr>
              <a:t>agus</a:t>
            </a:r>
            <a:r>
              <a:rPr lang="en-GB" sz="2800" dirty="0">
                <a:cs typeface="Arial"/>
              </a:rPr>
              <a:t> </a:t>
            </a:r>
            <a:r>
              <a:rPr lang="en-GB" sz="2800" dirty="0" err="1">
                <a:cs typeface="Arial"/>
              </a:rPr>
              <a:t>cultar</a:t>
            </a:r>
            <a:r>
              <a:rPr lang="en-GB" sz="2800" dirty="0">
                <a:cs typeface="Arial"/>
              </a:rPr>
              <a:t> </a:t>
            </a:r>
            <a:r>
              <a:rPr lang="en-GB" sz="2800" dirty="0" err="1">
                <a:cs typeface="Arial"/>
              </a:rPr>
              <a:t>na</a:t>
            </a:r>
            <a:r>
              <a:rPr lang="en-GB" sz="2800">
                <a:cs typeface="Arial"/>
              </a:rPr>
              <a:t> Gàidhlig</a:t>
            </a:r>
            <a:br>
              <a:rPr lang="en-GB" sz="2800" dirty="0"/>
            </a:br>
            <a:r>
              <a:rPr lang="en-GB" sz="2800">
                <a:solidFill>
                  <a:srgbClr val="767676"/>
                </a:solidFill>
              </a:rPr>
              <a:t>Gaelic language and culture</a:t>
            </a:r>
            <a:endParaRPr lang="en-GB" sz="3200">
              <a:solidFill>
                <a:srgbClr val="767676"/>
              </a:solidFill>
            </a:endParaRPr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3476810" y="1734346"/>
            <a:ext cx="2622437" cy="24776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Gaelic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Gaelic and education</a:t>
            </a:r>
            <a:endParaRPr lang="en-GB" sz="1200">
              <a:solidFill>
                <a:srgbClr val="767676"/>
              </a:solidFill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Gaelic and traditional music</a:t>
            </a:r>
            <a:endParaRPr lang="en-GB" sz="1200">
              <a:solidFill>
                <a:srgbClr val="767676"/>
              </a:solidFill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Gaelic media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Archaeology with Gaelic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Culture and heritage with Gaelic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History with Gaelic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767676"/>
                </a:solidFill>
              </a:rPr>
              <a:t>Sustainable development with Gaelic</a:t>
            </a:r>
          </a:p>
        </p:txBody>
      </p:sp>
      <p:pic>
        <p:nvPicPr>
          <p:cNvPr id="9" name="Picture 8" descr="A group of women walking on a path">
            <a:extLst>
              <a:ext uri="{FF2B5EF4-FFF2-40B4-BE49-F238E27FC236}">
                <a16:creationId xmlns:a16="http://schemas.microsoft.com/office/drawing/2014/main" id="{CB74C099-6571-721B-49E5-D6BA7C1A74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6" t="-249" r="-135" b="249"/>
          <a:stretch/>
        </p:blipFill>
        <p:spPr>
          <a:xfrm>
            <a:off x="7500672" y="3908017"/>
            <a:ext cx="1648885" cy="1243391"/>
          </a:xfrm>
          <a:prstGeom prst="rect">
            <a:avLst/>
          </a:prstGeom>
        </p:spPr>
      </p:pic>
      <p:pic>
        <p:nvPicPr>
          <p:cNvPr id="13" name="Picture 12" descr="A waterfall over a cliff&#10;&#10;Description automatically generated">
            <a:extLst>
              <a:ext uri="{FF2B5EF4-FFF2-40B4-BE49-F238E27FC236}">
                <a16:creationId xmlns:a16="http://schemas.microsoft.com/office/drawing/2014/main" id="{7390DB6E-DA41-36A9-2E0D-3610DAFF9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120" y="3122059"/>
            <a:ext cx="1109863" cy="1720230"/>
          </a:xfrm>
          <a:prstGeom prst="rect">
            <a:avLst/>
          </a:prstGeom>
        </p:spPr>
      </p:pic>
      <p:pic>
        <p:nvPicPr>
          <p:cNvPr id="12" name="Picture 11" descr="A group of people playing instruments">
            <a:extLst>
              <a:ext uri="{FF2B5EF4-FFF2-40B4-BE49-F238E27FC236}">
                <a16:creationId xmlns:a16="http://schemas.microsoft.com/office/drawing/2014/main" id="{EAED8356-92C3-283B-46BA-0FD87D9A61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08" y="2774955"/>
            <a:ext cx="1648886" cy="11357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5053" y="3730986"/>
            <a:ext cx="486189" cy="502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23571D-500B-4C31-4344-E07770DB5B3F}"/>
              </a:ext>
            </a:extLst>
          </p:cNvPr>
          <p:cNvSpPr txBox="1"/>
          <p:nvPr/>
        </p:nvSpPr>
        <p:spPr>
          <a:xfrm>
            <a:off x="489063" y="1734346"/>
            <a:ext cx="2622437" cy="24776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endParaRPr lang="en-GB" sz="1200" i="0">
              <a:solidFill>
                <a:srgbClr val="000000"/>
              </a:solidFill>
              <a:effectLst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agus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err="1">
                <a:solidFill>
                  <a:srgbClr val="000000"/>
                </a:solidFill>
              </a:rPr>
              <a:t>f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oghlam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agus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ceòl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traidiseanta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i="0">
                <a:solidFill>
                  <a:srgbClr val="000000"/>
                </a:solidFill>
                <a:effectLst/>
              </a:rPr>
              <a:t>Na </a:t>
            </a:r>
            <a:r>
              <a:rPr lang="en-GB" sz="1200" err="1">
                <a:solidFill>
                  <a:srgbClr val="000000"/>
                </a:solidFill>
              </a:rPr>
              <a:t>m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eadhanan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endParaRPr lang="en-GB" sz="1200" i="0">
              <a:solidFill>
                <a:srgbClr val="000000"/>
              </a:solidFill>
              <a:effectLst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solidFill>
                  <a:srgbClr val="000000"/>
                </a:solidFill>
              </a:rPr>
              <a:t>A</a:t>
            </a:r>
            <a:r>
              <a:rPr lang="en-GB" sz="1200" i="0">
                <a:solidFill>
                  <a:srgbClr val="000000"/>
                </a:solidFill>
                <a:effectLst/>
              </a:rPr>
              <a:t>rc-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eòlas</a:t>
            </a:r>
            <a:r>
              <a:rPr lang="en-GB" sz="1200" i="0">
                <a:solidFill>
                  <a:srgbClr val="000000"/>
                </a:solidFill>
                <a:effectLst/>
              </a:rPr>
              <a:t> le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endParaRPr lang="en-GB" sz="1200">
              <a:solidFill>
                <a:srgbClr val="000000"/>
              </a:solidFill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i="0" err="1">
                <a:solidFill>
                  <a:srgbClr val="000000"/>
                </a:solidFill>
                <a:effectLst/>
              </a:rPr>
              <a:t>Cultar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agus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dualchas</a:t>
            </a:r>
            <a:r>
              <a:rPr lang="en-GB" sz="1200" i="0">
                <a:solidFill>
                  <a:srgbClr val="000000"/>
                </a:solidFill>
                <a:effectLst/>
              </a:rPr>
              <a:t> le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r>
              <a:rPr lang="en-GB" sz="1200" i="0">
                <a:solidFill>
                  <a:srgbClr val="000000"/>
                </a:solidFill>
                <a:effectLst/>
              </a:rPr>
              <a:t> 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err="1">
                <a:solidFill>
                  <a:srgbClr val="000000"/>
                </a:solidFill>
              </a:rPr>
              <a:t>Eachdraidh</a:t>
            </a:r>
            <a:r>
              <a:rPr lang="en-GB" sz="1200">
                <a:solidFill>
                  <a:srgbClr val="000000"/>
                </a:solidFill>
              </a:rPr>
              <a:t> l</a:t>
            </a:r>
            <a:r>
              <a:rPr lang="en-GB" sz="1200" i="0">
                <a:solidFill>
                  <a:srgbClr val="000000"/>
                </a:solidFill>
                <a:effectLst/>
              </a:rPr>
              <a:t>e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endParaRPr lang="en-GB" sz="1200" i="0">
              <a:solidFill>
                <a:srgbClr val="000000"/>
              </a:solidFill>
              <a:effectLst/>
            </a:endParaRP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 err="1">
                <a:solidFill>
                  <a:srgbClr val="000000"/>
                </a:solidFill>
              </a:rPr>
              <a:t>Seasmhach</a:t>
            </a:r>
            <a:r>
              <a:rPr lang="en-GB" sz="1200">
                <a:solidFill>
                  <a:srgbClr val="000000"/>
                </a:solidFill>
              </a:rPr>
              <a:t> </a:t>
            </a:r>
            <a:r>
              <a:rPr lang="en-GB" sz="1200" err="1">
                <a:solidFill>
                  <a:srgbClr val="000000"/>
                </a:solidFill>
              </a:rPr>
              <a:t>leasachadh</a:t>
            </a:r>
            <a:r>
              <a:rPr lang="en-GB" sz="1200">
                <a:solidFill>
                  <a:srgbClr val="000000"/>
                </a:solidFill>
              </a:rPr>
              <a:t> l</a:t>
            </a:r>
            <a:r>
              <a:rPr lang="en-GB" sz="1200" i="0">
                <a:solidFill>
                  <a:srgbClr val="000000"/>
                </a:solidFill>
                <a:effectLst/>
              </a:rPr>
              <a:t>e </a:t>
            </a:r>
            <a:r>
              <a:rPr lang="en-GB" sz="1200" i="0" err="1">
                <a:solidFill>
                  <a:srgbClr val="000000"/>
                </a:solidFill>
                <a:effectLst/>
              </a:rPr>
              <a:t>Gàidhlig</a:t>
            </a:r>
            <a:endParaRPr lang="en-GB" sz="1200" i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910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4848" y="2531748"/>
            <a:ext cx="1933030" cy="12888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2" y="431752"/>
            <a:ext cx="4675176" cy="637498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28" y="381532"/>
            <a:ext cx="4970430" cy="610040"/>
          </a:xfrm>
        </p:spPr>
        <p:txBody>
          <a:bodyPr/>
          <a:lstStyle/>
          <a:p>
            <a:r>
              <a:rPr lang="en-GB" sz="2800"/>
              <a:t>Creative industries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476628" y="1214264"/>
            <a:ext cx="4092892" cy="28931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Audio engineering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Creative writing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Drama, acting and performance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Film making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Fine art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Jewellery design and production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Music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Music business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Musical and theatre studies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Photography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Visual communication and design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543" y="2232002"/>
            <a:ext cx="2334444" cy="15583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6957" y="3808391"/>
            <a:ext cx="2004166" cy="13341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9" b="2929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0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3275" y="2531748"/>
            <a:ext cx="1936176" cy="12888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2" y="330502"/>
            <a:ext cx="7886217" cy="681392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722" y="326884"/>
            <a:ext cx="7478851" cy="610040"/>
          </a:xfrm>
        </p:spPr>
        <p:txBody>
          <a:bodyPr/>
          <a:lstStyle/>
          <a:p>
            <a:r>
              <a:rPr lang="en-GB" sz="2800"/>
              <a:t>Education, child and youth studies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560722" y="1362419"/>
            <a:ext cx="3744578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Child and youth studies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Early learning and childcare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Gaelic and education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Food, nutrition and textiles education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Moral and philosophical studies with religious education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Technological education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PGDE (post graduate diploma in education)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543" y="2232939"/>
            <a:ext cx="2334444" cy="15564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798" y="3789429"/>
            <a:ext cx="2057013" cy="13692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" b="2884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 descr="A person and child in a factory&#10;&#10;Description automatically generated">
            <a:extLst>
              <a:ext uri="{FF2B5EF4-FFF2-40B4-BE49-F238E27FC236}">
                <a16:creationId xmlns:a16="http://schemas.microsoft.com/office/drawing/2014/main" id="{52F3FF5F-7119-737F-2A5F-ECFBD8324C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/>
          <a:stretch/>
        </p:blipFill>
        <p:spPr>
          <a:xfrm>
            <a:off x="4997528" y="2320615"/>
            <a:ext cx="2212704" cy="1562651"/>
          </a:xfrm>
          <a:prstGeom prst="rect">
            <a:avLst/>
          </a:prstGeom>
        </p:spPr>
      </p:pic>
      <p:pic>
        <p:nvPicPr>
          <p:cNvPr id="5" name="Picture 4" descr="A person smiling at the camera">
            <a:extLst>
              <a:ext uri="{FF2B5EF4-FFF2-40B4-BE49-F238E27FC236}">
                <a16:creationId xmlns:a16="http://schemas.microsoft.com/office/drawing/2014/main" id="{F91D9585-2052-82AD-56B0-3A32827C28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544" y="2458569"/>
            <a:ext cx="1939130" cy="12927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019" y="3751973"/>
            <a:ext cx="2084427" cy="1391527"/>
          </a:xfrm>
          <a:prstGeom prst="rect">
            <a:avLst/>
          </a:prstGeom>
        </p:spPr>
      </p:pic>
      <p:pic>
        <p:nvPicPr>
          <p:cNvPr id="10" name="Picture 9" descr="A solar panels on a river">
            <a:extLst>
              <a:ext uri="{FF2B5EF4-FFF2-40B4-BE49-F238E27FC236}">
                <a16:creationId xmlns:a16="http://schemas.microsoft.com/office/drawing/2014/main" id="{ED96469B-761F-59AD-9DC8-8EE68B8634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/>
          <a:stretch/>
        </p:blipFill>
        <p:spPr>
          <a:xfrm>
            <a:off x="5159671" y="3758667"/>
            <a:ext cx="2050561" cy="12925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19"/>
            <a:ext cx="8942936" cy="677088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" y="351129"/>
            <a:ext cx="8402666" cy="568476"/>
          </a:xfrm>
        </p:spPr>
        <p:txBody>
          <a:bodyPr/>
          <a:lstStyle/>
          <a:p>
            <a:r>
              <a:rPr lang="en-GB" sz="2800"/>
              <a:t>Engineering, construction and technology</a:t>
            </a:r>
          </a:p>
          <a:p>
            <a:endParaRPr lang="en-GB" sz="2800">
              <a:cs typeface="Arial"/>
            </a:endParaRPr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479108" y="1387666"/>
            <a:ext cx="4092892" cy="21082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Aircraft engineering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Architectural studies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Civil engineering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Construction and the built environment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Electrical and electronic engineering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Energy engineering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Mechanical engineering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Technological education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2806" y="2531748"/>
            <a:ext cx="1937115" cy="12888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19"/>
            <a:ext cx="4819651" cy="623271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722" y="385002"/>
            <a:ext cx="7205575" cy="571294"/>
          </a:xfrm>
        </p:spPr>
        <p:txBody>
          <a:bodyPr/>
          <a:lstStyle/>
          <a:p>
            <a:r>
              <a:rPr lang="en-GB" sz="3200"/>
              <a:t>Health and wellbeing</a:t>
            </a:r>
            <a:endParaRPr lang="en-GB" sz="36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560722" y="1232445"/>
            <a:ext cx="4092892" cy="15850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Adult or mental health nursing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Health and social studies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Integrative healthcare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Optometry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Oral health science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Psychology</a:t>
            </a:r>
            <a:endParaRPr lang="en-GB" sz="1200"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543" y="2232002"/>
            <a:ext cx="2334444" cy="15583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6957" y="3808715"/>
            <a:ext cx="2004166" cy="13334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r="2931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4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oup of women sitting at a table with laptops">
            <a:extLst>
              <a:ext uri="{FF2B5EF4-FFF2-40B4-BE49-F238E27FC236}">
                <a16:creationId xmlns:a16="http://schemas.microsoft.com/office/drawing/2014/main" id="{CEEF0D08-1CAC-A380-F85E-C11111523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69" y="2399564"/>
            <a:ext cx="2040646" cy="1357732"/>
          </a:xfrm>
          <a:prstGeom prst="rect">
            <a:avLst/>
          </a:prstGeom>
        </p:spPr>
      </p:pic>
      <p:pic>
        <p:nvPicPr>
          <p:cNvPr id="21" name="Picture 20" descr="A stack of old books on a table">
            <a:extLst>
              <a:ext uri="{FF2B5EF4-FFF2-40B4-BE49-F238E27FC236}">
                <a16:creationId xmlns:a16="http://schemas.microsoft.com/office/drawing/2014/main" id="{866F3A6E-8314-1D49-427E-E59AFC3FBD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67" y="2571750"/>
            <a:ext cx="1879704" cy="124884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 descr="A person sitting at a desk using a computer&#10;&#10;Description automatically generated">
            <a:extLst>
              <a:ext uri="{FF2B5EF4-FFF2-40B4-BE49-F238E27FC236}">
                <a16:creationId xmlns:a16="http://schemas.microsoft.com/office/drawing/2014/main" id="{4BDB7991-2B37-DE01-66C8-94E1926670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056" y="3761814"/>
            <a:ext cx="1935944" cy="1290791"/>
          </a:xfrm>
          <a:prstGeom prst="rect">
            <a:avLst/>
          </a:prstGeom>
        </p:spPr>
      </p:pic>
      <p:pic>
        <p:nvPicPr>
          <p:cNvPr id="9" name="Picture 8" descr="A group of people standing in a field near water&#10;&#10;Description automatically generated">
            <a:extLst>
              <a:ext uri="{FF2B5EF4-FFF2-40B4-BE49-F238E27FC236}">
                <a16:creationId xmlns:a16="http://schemas.microsoft.com/office/drawing/2014/main" id="{0A173CEB-6FE4-6EFF-5C7E-0BD767E99E9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9"/>
          <a:stretch/>
        </p:blipFill>
        <p:spPr>
          <a:xfrm>
            <a:off x="5055284" y="3602088"/>
            <a:ext cx="2156659" cy="13577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2" y="388619"/>
            <a:ext cx="7448552" cy="579349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40" y="326884"/>
            <a:ext cx="6829710" cy="610040"/>
          </a:xfrm>
        </p:spPr>
        <p:txBody>
          <a:bodyPr/>
          <a:lstStyle/>
          <a:p>
            <a:r>
              <a:rPr lang="en-GB" sz="2800"/>
              <a:t>History, heritage and social studies</a:t>
            </a:r>
            <a:endParaRPr lang="en-US" sz="44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618840" y="1236640"/>
            <a:ext cx="2333275" cy="23698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Archaeology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Criminology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Culture and history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Geography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History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Literature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Philosophy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Politics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Social sciences</a:t>
            </a:r>
            <a:endParaRPr lang="en-GB" sz="1200">
              <a:cs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C89DF5-F5DE-A8B5-C7A3-885E4F45D904}"/>
              </a:ext>
            </a:extLst>
          </p:cNvPr>
          <p:cNvSpPr txBox="1"/>
          <p:nvPr/>
        </p:nvSpPr>
        <p:spPr>
          <a:xfrm>
            <a:off x="2723635" y="1236640"/>
            <a:ext cx="1939806" cy="14311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Sociology</a:t>
            </a: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>
                <a:cs typeface="Arial"/>
              </a:rPr>
              <a:t>Sustainable development</a:t>
            </a:r>
            <a:endParaRPr lang="en-US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Theology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9"/>
              </a:buBlip>
            </a:pPr>
            <a:r>
              <a:rPr lang="en-GB" sz="1200"/>
              <a:t>Over 40 joint honour programmes</a:t>
            </a:r>
            <a:endParaRPr lang="en-GB" sz="1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941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20"/>
            <a:ext cx="8062800" cy="565776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21" y="286107"/>
            <a:ext cx="7205575" cy="571294"/>
          </a:xfrm>
        </p:spPr>
        <p:txBody>
          <a:bodyPr/>
          <a:lstStyle/>
          <a:p>
            <a:r>
              <a:rPr lang="en-GB" sz="2800"/>
              <a:t>Science, nature and the environment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564821" y="1242119"/>
            <a:ext cx="2827415" cy="18312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cs typeface="Arial"/>
              </a:rPr>
              <a:t>Archaeological science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cs typeface="Arial"/>
              </a:rPr>
              <a:t>Environmental science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cs typeface="Arial"/>
              </a:rPr>
              <a:t>Forest management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cs typeface="Arial"/>
              </a:rPr>
              <a:t>Geography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cs typeface="Arial"/>
              </a:rPr>
              <a:t>Marine science</a:t>
            </a:r>
            <a:endParaRPr lang="en-GB" sz="1200"/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r>
              <a:rPr lang="en-GB" sz="1200">
                <a:cs typeface="Arial"/>
              </a:rPr>
              <a:t>Sustainable development</a:t>
            </a:r>
          </a:p>
          <a:p>
            <a:pPr marL="285750" lvl="1" indent="-285750">
              <a:spcAft>
                <a:spcPts val="600"/>
              </a:spcAft>
              <a:buBlip>
                <a:blip r:embed="rId5"/>
              </a:buBlip>
            </a:pPr>
            <a:endParaRPr lang="en-GB" sz="1100">
              <a:cs typeface="Arial"/>
            </a:endParaRPr>
          </a:p>
        </p:txBody>
      </p:sp>
      <p:pic>
        <p:nvPicPr>
          <p:cNvPr id="5" name="Picture 4" descr="A group of people in lab coats working on a computer&#10;&#10;Description automatically generated">
            <a:extLst>
              <a:ext uri="{FF2B5EF4-FFF2-40B4-BE49-F238E27FC236}">
                <a16:creationId xmlns:a16="http://schemas.microsoft.com/office/drawing/2014/main" id="{CC6613E8-3219-AA60-C22B-36989B62B4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1292" y="2531748"/>
            <a:ext cx="1940143" cy="128884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7CB643-42AF-0A66-FE6A-3F7C198A1168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 descr="A group of people in the woods&#10;&#10;Description automatically generated">
            <a:extLst>
              <a:ext uri="{FF2B5EF4-FFF2-40B4-BE49-F238E27FC236}">
                <a16:creationId xmlns:a16="http://schemas.microsoft.com/office/drawing/2014/main" id="{713BE7C2-AC3C-9617-6AF6-6521CA0BB6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543" y="2214980"/>
            <a:ext cx="2334444" cy="1592409"/>
          </a:xfrm>
          <a:prstGeom prst="rect">
            <a:avLst/>
          </a:prstGeom>
        </p:spPr>
      </p:pic>
      <p:pic>
        <p:nvPicPr>
          <p:cNvPr id="20" name="Picture 19" descr="A cliff with grass and water in the background with Yesnaby in the background&#10;&#10;Description automatically generated">
            <a:extLst>
              <a:ext uri="{FF2B5EF4-FFF2-40B4-BE49-F238E27FC236}">
                <a16:creationId xmlns:a16="http://schemas.microsoft.com/office/drawing/2014/main" id="{7AC28BDA-8106-0AF0-14C5-1E8FDC3E0F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6957" y="3807389"/>
            <a:ext cx="2004166" cy="1336111"/>
          </a:xfrm>
          <a:prstGeom prst="rect">
            <a:avLst/>
          </a:prstGeom>
        </p:spPr>
      </p:pic>
      <p:pic>
        <p:nvPicPr>
          <p:cNvPr id="22" name="Picture 21" descr="A person sitting on a hill with mountains in the background&#10;&#10;Description automatically generated">
            <a:extLst>
              <a:ext uri="{FF2B5EF4-FFF2-40B4-BE49-F238E27FC236}">
                <a16:creationId xmlns:a16="http://schemas.microsoft.com/office/drawing/2014/main" id="{11AC1F88-3777-B1D2-CE21-B5133BA5F1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2" b="2852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24" name="Picture 23" descr="A white cross in black squares&#10;&#10;Description automatically generated">
            <a:extLst>
              <a:ext uri="{FF2B5EF4-FFF2-40B4-BE49-F238E27FC236}">
                <a16:creationId xmlns:a16="http://schemas.microsoft.com/office/drawing/2014/main" id="{4A827681-6104-469D-0AB6-C1E4533943B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4631" y="2531748"/>
            <a:ext cx="1933465" cy="12888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1" y="410185"/>
            <a:ext cx="5757378" cy="610035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93" y="364134"/>
            <a:ext cx="5284756" cy="610040"/>
          </a:xfrm>
        </p:spPr>
        <p:txBody>
          <a:bodyPr/>
          <a:lstStyle/>
          <a:p>
            <a:r>
              <a:rPr lang="en-GB" sz="2800"/>
              <a:t>Sports, adventure and tourism</a:t>
            </a:r>
            <a:endParaRPr lang="en-US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346425" y="1362419"/>
            <a:ext cx="4092892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Adventure studies</a:t>
            </a:r>
            <a:endParaRPr lang="en-GB" sz="120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Equine business management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Golf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Sport and fitness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gd-GB" sz="1200" err="1">
                <a:cs typeface="Arial"/>
              </a:rPr>
              <a:t>Sports</a:t>
            </a:r>
            <a:r>
              <a:rPr lang="gd-GB" sz="1200">
                <a:cs typeface="Arial"/>
              </a:rPr>
              <a:t> t</a:t>
            </a:r>
            <a:r>
              <a:rPr lang="en-GB" sz="1200" err="1">
                <a:cs typeface="Arial"/>
              </a:rPr>
              <a:t>herapy</a:t>
            </a:r>
            <a:r>
              <a:rPr lang="en-GB" sz="1200">
                <a:cs typeface="Arial"/>
              </a:rPr>
              <a:t> and rehabilitation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2543" y="2232939"/>
            <a:ext cx="2334444" cy="15564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" b="3005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7169ED-B5EE-CE6F-A499-04F18DA149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477" y="3756952"/>
            <a:ext cx="2245878" cy="15924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0DA895-B0F4-6B56-5898-B65DFACE5D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2548" y="3533634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1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19"/>
            <a:ext cx="2667001" cy="1316355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40" y="581587"/>
            <a:ext cx="1838610" cy="9304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/>
              <a:t>Progress with UHI</a:t>
            </a:r>
            <a:endParaRPr lang="en-GB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pic>
        <p:nvPicPr>
          <p:cNvPr id="18" name="Picture 17" descr="A black background with yellow rectangles&#10;&#10;Description automatically generated">
            <a:extLst>
              <a:ext uri="{FF2B5EF4-FFF2-40B4-BE49-F238E27FC236}">
                <a16:creationId xmlns:a16="http://schemas.microsoft.com/office/drawing/2014/main" id="{E38CAA33-0F4C-9575-FC91-25E18587A5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60" y="259497"/>
            <a:ext cx="6186336" cy="437346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960B7F6-D5E2-FC31-5A3E-BFC502696AA4}"/>
              </a:ext>
            </a:extLst>
          </p:cNvPr>
          <p:cNvGrpSpPr/>
          <p:nvPr/>
        </p:nvGrpSpPr>
        <p:grpSpPr>
          <a:xfrm>
            <a:off x="7004319" y="0"/>
            <a:ext cx="1865361" cy="2598323"/>
            <a:chOff x="7004319" y="0"/>
            <a:chExt cx="1865361" cy="2598323"/>
          </a:xfrm>
        </p:grpSpPr>
        <p:pic>
          <p:nvPicPr>
            <p:cNvPr id="19" name="Picture 18" descr="A picture containing text, first-aid kit, clipart&#10;&#10;Description automatically generated">
              <a:extLst>
                <a:ext uri="{FF2B5EF4-FFF2-40B4-BE49-F238E27FC236}">
                  <a16:creationId xmlns:a16="http://schemas.microsoft.com/office/drawing/2014/main" id="{57DF4111-1C19-9EC3-F0BD-F70C7AE63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5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9746" y="0"/>
              <a:ext cx="819934" cy="2598323"/>
            </a:xfrm>
            <a:prstGeom prst="rect">
              <a:avLst/>
            </a:prstGeom>
          </p:spPr>
        </p:pic>
        <p:pic>
          <p:nvPicPr>
            <p:cNvPr id="20" name="Picture 19" descr="A picture containing text, first-aid kit, clipart&#10;&#10;Description automatically generated">
              <a:extLst>
                <a:ext uri="{FF2B5EF4-FFF2-40B4-BE49-F238E27FC236}">
                  <a16:creationId xmlns:a16="http://schemas.microsoft.com/office/drawing/2014/main" id="{EBF810B9-4F89-5D62-8E5F-41980FDBD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alphaModFix amt="5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64" b="56222"/>
            <a:stretch/>
          </p:blipFill>
          <p:spPr>
            <a:xfrm>
              <a:off x="7229812" y="181536"/>
              <a:ext cx="819934" cy="662942"/>
            </a:xfrm>
            <a:prstGeom prst="rect">
              <a:avLst/>
            </a:prstGeom>
          </p:spPr>
        </p:pic>
        <p:pic>
          <p:nvPicPr>
            <p:cNvPr id="21" name="Picture 20" descr="A picture containing text, first-aid kit, clipart&#10;&#10;Description automatically generated">
              <a:extLst>
                <a:ext uri="{FF2B5EF4-FFF2-40B4-BE49-F238E27FC236}">
                  <a16:creationId xmlns:a16="http://schemas.microsoft.com/office/drawing/2014/main" id="{0F049EA9-E648-8BFD-B306-97E8C1C50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alphaModFix amt="5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64" b="56222"/>
            <a:stretch/>
          </p:blipFill>
          <p:spPr>
            <a:xfrm>
              <a:off x="7004319" y="844478"/>
              <a:ext cx="819934" cy="662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986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19"/>
            <a:ext cx="2667001" cy="1316355"/>
          </a:xfrm>
          <a:prstGeom prst="rect">
            <a:avLst/>
          </a:prstGeom>
          <a:solidFill>
            <a:srgbClr val="CACACA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00" y="579682"/>
            <a:ext cx="1838610" cy="93422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/>
              <a:t>Progress with UHI</a:t>
            </a:r>
            <a:endParaRPr lang="en-GB" sz="3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F09A2F55-51A5-2638-4EBC-4B0DF305CD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538" y="326883"/>
            <a:ext cx="6030462" cy="426326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B8BDA65-F834-4A1E-0024-DA4A4D1CE08F}"/>
              </a:ext>
            </a:extLst>
          </p:cNvPr>
          <p:cNvGrpSpPr/>
          <p:nvPr/>
        </p:nvGrpSpPr>
        <p:grpSpPr>
          <a:xfrm>
            <a:off x="7004319" y="0"/>
            <a:ext cx="1865361" cy="2598323"/>
            <a:chOff x="7004319" y="0"/>
            <a:chExt cx="1865361" cy="2598323"/>
          </a:xfrm>
        </p:grpSpPr>
        <p:pic>
          <p:nvPicPr>
            <p:cNvPr id="9" name="Picture 8" descr="A picture containing text, first-aid kit, clipart&#10;&#10;Description automatically generated">
              <a:extLst>
                <a:ext uri="{FF2B5EF4-FFF2-40B4-BE49-F238E27FC236}">
                  <a16:creationId xmlns:a16="http://schemas.microsoft.com/office/drawing/2014/main" id="{9498F366-6489-2D6B-9805-159E36AFC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5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9746" y="0"/>
              <a:ext cx="819934" cy="2598323"/>
            </a:xfrm>
            <a:prstGeom prst="rect">
              <a:avLst/>
            </a:prstGeom>
          </p:spPr>
        </p:pic>
        <p:pic>
          <p:nvPicPr>
            <p:cNvPr id="10" name="Picture 9" descr="A picture containing text, first-aid kit, clipart&#10;&#10;Description automatically generated">
              <a:extLst>
                <a:ext uri="{FF2B5EF4-FFF2-40B4-BE49-F238E27FC236}">
                  <a16:creationId xmlns:a16="http://schemas.microsoft.com/office/drawing/2014/main" id="{485D3BD3-9320-9557-1C2B-3037A0D37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alphaModFix amt="5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64" b="56222"/>
            <a:stretch/>
          </p:blipFill>
          <p:spPr>
            <a:xfrm>
              <a:off x="7229812" y="181536"/>
              <a:ext cx="819934" cy="662942"/>
            </a:xfrm>
            <a:prstGeom prst="rect">
              <a:avLst/>
            </a:prstGeom>
          </p:spPr>
        </p:pic>
        <p:pic>
          <p:nvPicPr>
            <p:cNvPr id="11" name="Picture 10" descr="A picture containing text, first-aid kit, clipart&#10;&#10;Description automatically generated">
              <a:extLst>
                <a:ext uri="{FF2B5EF4-FFF2-40B4-BE49-F238E27FC236}">
                  <a16:creationId xmlns:a16="http://schemas.microsoft.com/office/drawing/2014/main" id="{BD6D89B3-5A8D-D5F9-426A-491A5729B3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alphaModFix amt="5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64" b="56222"/>
            <a:stretch/>
          </p:blipFill>
          <p:spPr>
            <a:xfrm>
              <a:off x="7004319" y="844478"/>
              <a:ext cx="819934" cy="662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175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4589" y="2529034"/>
            <a:ext cx="1939406" cy="12903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0" y="388620"/>
            <a:ext cx="3286126" cy="565776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21" y="298430"/>
            <a:ext cx="2404395" cy="610040"/>
          </a:xfrm>
        </p:spPr>
        <p:txBody>
          <a:bodyPr/>
          <a:lstStyle/>
          <a:p>
            <a:r>
              <a:rPr lang="en-GB" sz="2800"/>
              <a:t>On Campus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479108" y="2133832"/>
            <a:ext cx="391001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Funding and financial support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Inclusive and learning support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Support for wellbeing and mental health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Clubs and societies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3561" y="2269292"/>
            <a:ext cx="2268381" cy="15122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019" y="3809600"/>
            <a:ext cx="2001417" cy="13316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5" b="2865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34E8AB-9E53-F7AB-0A25-82A37EC1C870}"/>
              </a:ext>
            </a:extLst>
          </p:cNvPr>
          <p:cNvSpPr txBox="1"/>
          <p:nvPr/>
        </p:nvSpPr>
        <p:spPr>
          <a:xfrm>
            <a:off x="479108" y="1264786"/>
            <a:ext cx="39100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GB" sz="1200"/>
              <a:t>While you are with us, we are committed to enhancing your student experience and ensuring that you can reach your full potential, offering a full range of Support. This can include:</a:t>
            </a:r>
          </a:p>
        </p:txBody>
      </p:sp>
    </p:spTree>
    <p:extLst>
      <p:ext uri="{BB962C8B-B14F-4D97-AF65-F5344CB8AC3E}">
        <p14:creationId xmlns:p14="http://schemas.microsoft.com/office/powerpoint/2010/main" val="635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7799" y="2529034"/>
            <a:ext cx="1932986" cy="12903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-1" y="388620"/>
            <a:ext cx="5995035" cy="565776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08" y="326884"/>
            <a:ext cx="5350192" cy="610040"/>
          </a:xfrm>
        </p:spPr>
        <p:txBody>
          <a:bodyPr/>
          <a:lstStyle/>
          <a:p>
            <a:r>
              <a:rPr lang="en-GB" sz="2800"/>
              <a:t>Careers and Employability 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567789" y="1283851"/>
            <a:ext cx="3721332" cy="42473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Careers and employability service</a:t>
            </a: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>
                <a:cs typeface="Arial"/>
              </a:rPr>
              <a:t>Handshake - a dedicated platform for all UHI students to help you find the jobs that you’re looking for both during and after your studies</a:t>
            </a:r>
          </a:p>
          <a:p>
            <a:pPr marL="742950" lvl="2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>
                <a:cs typeface="Arial"/>
              </a:rPr>
              <a:t>Trusted by 900+ universities and 425K employers worldwide </a:t>
            </a:r>
          </a:p>
          <a:p>
            <a:pPr marL="742950" lvl="2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>
                <a:cs typeface="Arial"/>
              </a:rPr>
              <a:t>UHI the only university in Scotland using Handshake</a:t>
            </a:r>
            <a:endParaRPr lang="en-GB" sz="1200" dirty="0"/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Employer mentoring programme </a:t>
            </a: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Graduates are fully equipped with many transferrable skills that employers are looking for</a:t>
            </a: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Graduates are recognised as a "Graduate for Life" and so have careers support for life</a:t>
            </a: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endParaRPr lang="en-GB" sz="1400" dirty="0">
              <a:ea typeface="+mn-lt"/>
              <a:cs typeface="+mn-lt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endParaRPr lang="en-GB" sz="14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endParaRPr lang="en-GB" sz="1200" dirty="0"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3561" y="2270792"/>
            <a:ext cx="2268381" cy="15092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019" y="3809629"/>
            <a:ext cx="2001417" cy="13316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9" b="2929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019" y="2486588"/>
            <a:ext cx="2002763" cy="13328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0" y="388620"/>
            <a:ext cx="4211956" cy="565776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40" y="326884"/>
            <a:ext cx="3313080" cy="610040"/>
          </a:xfrm>
        </p:spPr>
        <p:txBody>
          <a:bodyPr/>
          <a:lstStyle/>
          <a:p>
            <a:r>
              <a:rPr lang="en-GB" sz="2800"/>
              <a:t>Accommodation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618839" y="1213540"/>
            <a:ext cx="3724561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Starting university can be a daunting prospect, especially if you are moving away from home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Most of our campuses offer dedicated student accommodation designed around the needs of our students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For campuses which do not have dedicated student accommodation, or for students who prefer private rented accommodation, assistance is available to find suitable lodgings if required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Types of accommodation and costs will vary depending on your location of study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3488" y="2269292"/>
            <a:ext cx="2162660" cy="15810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208" y="3809600"/>
            <a:ext cx="1995038" cy="13316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" b="2370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1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6432" y="2529034"/>
            <a:ext cx="1935720" cy="12903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0" y="388620"/>
            <a:ext cx="3994785" cy="565776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" y="304024"/>
            <a:ext cx="3482340" cy="610040"/>
          </a:xfrm>
        </p:spPr>
        <p:txBody>
          <a:bodyPr/>
          <a:lstStyle/>
          <a:p>
            <a:r>
              <a:rPr lang="en-GB" sz="2800"/>
              <a:t>How to apply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449580" y="1424155"/>
            <a:ext cx="3482340" cy="9079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/>
              <a:t>If you would like to study a degree, HNC or HND you will apply through UCAS</a:t>
            </a: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>
                <a:cs typeface="Arial"/>
              </a:rPr>
              <a:t>For everything else, apply via the UHI website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5067" y="2269292"/>
            <a:ext cx="2265368" cy="15122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1019" y="3809629"/>
            <a:ext cx="2001417" cy="13316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6" b="2776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2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1ED39-AB06-E730-E903-1E8CB7C73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4629" y="2529034"/>
            <a:ext cx="1939325" cy="12903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B4A25-36F8-373D-634F-1B3DFBF138D4}"/>
              </a:ext>
            </a:extLst>
          </p:cNvPr>
          <p:cNvSpPr/>
          <p:nvPr/>
        </p:nvSpPr>
        <p:spPr>
          <a:xfrm>
            <a:off x="0" y="388620"/>
            <a:ext cx="5486399" cy="565776"/>
          </a:xfrm>
          <a:prstGeom prst="rect">
            <a:avLst/>
          </a:prstGeom>
          <a:solidFill>
            <a:srgbClr val="FFBB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02B570-EE61-73BE-5239-E254D29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21" y="290520"/>
            <a:ext cx="4473225" cy="610040"/>
          </a:xfrm>
        </p:spPr>
        <p:txBody>
          <a:bodyPr/>
          <a:lstStyle/>
          <a:p>
            <a:r>
              <a:rPr lang="en-GB" sz="2800"/>
              <a:t>How to apply to UCAS</a:t>
            </a:r>
            <a:endParaRPr lang="en-GB" sz="3200"/>
          </a:p>
        </p:txBody>
      </p:sp>
      <p:pic>
        <p:nvPicPr>
          <p:cNvPr id="6" name="Content Placeholder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E39081-DAB7-9E3C-544B-A4497019B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3" y="4769160"/>
            <a:ext cx="565056" cy="214522"/>
          </a:xfr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A8E3C8-0952-902D-81CE-52783590499B}"/>
              </a:ext>
            </a:extLst>
          </p:cNvPr>
          <p:cNvCxnSpPr>
            <a:cxnSpLocks/>
          </p:cNvCxnSpPr>
          <p:nvPr/>
        </p:nvCxnSpPr>
        <p:spPr>
          <a:xfrm>
            <a:off x="172347" y="4623099"/>
            <a:ext cx="788916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896B91-28D9-214A-0B1E-023F86DF4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397AAD-FA65-DA4B-86DF-956E9D5C5C54}"/>
              </a:ext>
            </a:extLst>
          </p:cNvPr>
          <p:cNvSpPr txBox="1"/>
          <p:nvPr/>
        </p:nvSpPr>
        <p:spPr>
          <a:xfrm>
            <a:off x="565179" y="1213540"/>
            <a:ext cx="4127876" cy="21390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GB" sz="1200" b="1" dirty="0"/>
              <a:t>Deadlines</a:t>
            </a:r>
            <a:endParaRPr lang="en-US" sz="1200" b="1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13 January 2027 for the Equal consideration deadline (ECD)</a:t>
            </a:r>
            <a:endParaRPr lang="en-GB" sz="1200" dirty="0">
              <a:cs typeface="Arial"/>
            </a:endParaRPr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We will accept applications until September if we still have places</a:t>
            </a:r>
            <a:endParaRPr lang="en-GB" sz="1200" dirty="0">
              <a:cs typeface="Arial"/>
            </a:endParaRPr>
          </a:p>
          <a:p>
            <a:pPr marL="0" lvl="1">
              <a:spcAft>
                <a:spcPts val="600"/>
              </a:spcAft>
            </a:pPr>
            <a:endParaRPr lang="en-GB" sz="1200">
              <a:cs typeface="Arial"/>
            </a:endParaRPr>
          </a:p>
          <a:p>
            <a:pPr marL="0" lvl="1">
              <a:spcAft>
                <a:spcPts val="600"/>
              </a:spcAft>
            </a:pPr>
            <a:r>
              <a:rPr lang="en-GB" sz="1200" b="1" dirty="0">
                <a:cs typeface="Arial"/>
              </a:rPr>
              <a:t>Application</a:t>
            </a:r>
            <a:r>
              <a:rPr lang="en-GB" sz="1200" b="1" dirty="0"/>
              <a:t> form</a:t>
            </a:r>
            <a:endParaRPr lang="en-GB" sz="1200" dirty="0"/>
          </a:p>
          <a:p>
            <a:pPr marL="285750" lvl="1" indent="-285750">
              <a:spcAft>
                <a:spcPts val="600"/>
              </a:spcAft>
              <a:buBlip>
                <a:blip r:embed="rId6"/>
              </a:buBlip>
            </a:pPr>
            <a:r>
              <a:rPr lang="en-GB" sz="1200" dirty="0"/>
              <a:t>Personal details; course(s); education; employment; personal statement; and referee</a:t>
            </a:r>
            <a:endParaRPr lang="en-GB" sz="1200" dirty="0"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A82F65-94F9-1CA4-1044-3BC9EAB9BB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3561" y="2270426"/>
            <a:ext cx="2268381" cy="1509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69FB87-E537-AC64-A156-006AE3836E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288" y="3809600"/>
            <a:ext cx="1999712" cy="13349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8BECE2-7A76-F6B4-F302-5ECDA59460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" b="2764"/>
          <a:stretch/>
        </p:blipFill>
        <p:spPr>
          <a:xfrm>
            <a:off x="5154929" y="3758667"/>
            <a:ext cx="2057013" cy="12925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927A2A-AA55-BF42-627B-5254B700BD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7850" y="3598333"/>
            <a:ext cx="444525" cy="44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3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378F5EC-188D-B792-8D73-E341B4BA4B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5BA1E11-B6AD-F1BD-AC77-77B618C15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995" y="4608401"/>
            <a:ext cx="908685" cy="344954"/>
          </a:xfrm>
          <a:prstGeom prst="rect">
            <a:avLst/>
          </a:prstGeom>
        </p:spPr>
      </p:pic>
      <p:pic>
        <p:nvPicPr>
          <p:cNvPr id="17" name="Picture 16" descr="A picture containing text, first-aid kit, clipart&#10;&#10;Description automatically generated">
            <a:extLst>
              <a:ext uri="{FF2B5EF4-FFF2-40B4-BE49-F238E27FC236}">
                <a16:creationId xmlns:a16="http://schemas.microsoft.com/office/drawing/2014/main" id="{B69A04A9-7C7B-0430-E6B2-E5F593AE2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746" y="0"/>
            <a:ext cx="819934" cy="2598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9AB73B-0880-50F1-F414-9920BA3CFF8E}"/>
              </a:ext>
            </a:extLst>
          </p:cNvPr>
          <p:cNvSpPr txBox="1">
            <a:spLocks/>
          </p:cNvSpPr>
          <p:nvPr/>
        </p:nvSpPr>
        <p:spPr>
          <a:xfrm>
            <a:off x="484824" y="1299161"/>
            <a:ext cx="7188516" cy="7594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ts val="5200"/>
              </a:lnSpc>
              <a:spcBef>
                <a:spcPct val="0"/>
              </a:spcBef>
              <a:buNone/>
              <a:defRPr sz="4800" b="1" kern="1200" spc="-2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2400">
                <a:solidFill>
                  <a:schemeClr val="bg1">
                    <a:lumMod val="95000"/>
                  </a:schemeClr>
                </a:solidFill>
                <a:cs typeface="Arial"/>
              </a:rPr>
              <a:t>Where learning means more</a:t>
            </a:r>
          </a:p>
          <a:p>
            <a:pPr>
              <a:lnSpc>
                <a:spcPct val="100000"/>
              </a:lnSpc>
            </a:pPr>
            <a:r>
              <a:rPr lang="en-GB" sz="2400" b="0">
                <a:solidFill>
                  <a:srgbClr val="CACACA"/>
                </a:solidFill>
                <a:ea typeface="+mj-lt"/>
                <a:cs typeface="+mj-lt"/>
              </a:rPr>
              <a:t>Far a </a:t>
            </a:r>
            <a:r>
              <a:rPr lang="en-GB" sz="2400" b="0" err="1">
                <a:solidFill>
                  <a:srgbClr val="CACACA"/>
                </a:solidFill>
                <a:ea typeface="+mj-lt"/>
                <a:cs typeface="+mj-lt"/>
              </a:rPr>
              <a:t>bheil</a:t>
            </a:r>
            <a:r>
              <a:rPr lang="en-GB" sz="2400" b="0">
                <a:solidFill>
                  <a:srgbClr val="CACACA"/>
                </a:solidFill>
                <a:ea typeface="+mj-lt"/>
                <a:cs typeface="+mj-lt"/>
              </a:rPr>
              <a:t> </a:t>
            </a:r>
            <a:r>
              <a:rPr lang="en-GB" sz="2400" b="0" err="1">
                <a:solidFill>
                  <a:srgbClr val="CACACA"/>
                </a:solidFill>
                <a:ea typeface="+mj-lt"/>
                <a:cs typeface="+mj-lt"/>
              </a:rPr>
              <a:t>ionnsachadh</a:t>
            </a:r>
            <a:r>
              <a:rPr lang="en-GB" sz="2400" b="0">
                <a:solidFill>
                  <a:srgbClr val="CACACA"/>
                </a:solidFill>
                <a:ea typeface="+mj-lt"/>
                <a:cs typeface="+mj-lt"/>
              </a:rPr>
              <a:t> </a:t>
            </a:r>
            <a:r>
              <a:rPr lang="en-GB" sz="2400" b="0" err="1">
                <a:solidFill>
                  <a:srgbClr val="CACACA"/>
                </a:solidFill>
                <a:ea typeface="+mj-lt"/>
                <a:cs typeface="+mj-lt"/>
              </a:rPr>
              <a:t>a’ciallachadh</a:t>
            </a:r>
            <a:r>
              <a:rPr lang="en-GB" sz="2400" b="0">
                <a:solidFill>
                  <a:srgbClr val="CACACA"/>
                </a:solidFill>
                <a:ea typeface="+mj-lt"/>
                <a:cs typeface="+mj-lt"/>
              </a:rPr>
              <a:t> </a:t>
            </a:r>
            <a:r>
              <a:rPr lang="en-GB" sz="2400" b="0" err="1">
                <a:solidFill>
                  <a:srgbClr val="CACACA"/>
                </a:solidFill>
                <a:ea typeface="+mj-lt"/>
                <a:cs typeface="+mj-lt"/>
              </a:rPr>
              <a:t>barrachd</a:t>
            </a:r>
            <a:endParaRPr lang="en-GB" sz="2400">
              <a:solidFill>
                <a:srgbClr val="CACACA"/>
              </a:solidFill>
              <a:cs typeface="Arial"/>
            </a:endParaRPr>
          </a:p>
          <a:p>
            <a:pPr>
              <a:lnSpc>
                <a:spcPct val="100000"/>
              </a:lnSpc>
            </a:pPr>
            <a:endParaRPr lang="en-GB" sz="2400" b="0">
              <a:solidFill>
                <a:srgbClr val="CACACA"/>
              </a:solidFill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175AB0-BBF3-85F3-CD64-E047EC9D17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2236" y="-301381"/>
            <a:ext cx="2094163" cy="202770"/>
          </a:xfrm>
          <a:prstGeom prst="rect">
            <a:avLst/>
          </a:prstGeom>
        </p:spPr>
      </p:pic>
      <p:sp>
        <p:nvSpPr>
          <p:cNvPr id="6" name="Subtitle 3">
            <a:extLst>
              <a:ext uri="{FF2B5EF4-FFF2-40B4-BE49-F238E27FC236}">
                <a16:creationId xmlns:a16="http://schemas.microsoft.com/office/drawing/2014/main" id="{4AC96C78-B5AF-20E4-D31A-CD72A6026FD5}"/>
              </a:ext>
            </a:extLst>
          </p:cNvPr>
          <p:cNvSpPr txBox="1">
            <a:spLocks/>
          </p:cNvSpPr>
          <p:nvPr/>
        </p:nvSpPr>
        <p:spPr>
          <a:xfrm>
            <a:off x="484823" y="2116455"/>
            <a:ext cx="4201478" cy="4476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6050" indent="-1460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400" b="1">
                <a:solidFill>
                  <a:srgbClr val="FFBB50"/>
                </a:solidFill>
              </a:rPr>
              <a:t>schools@uhi.ac.uk</a:t>
            </a: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1CE9FDB7-3548-E463-19F3-EE530152B3F4}"/>
              </a:ext>
            </a:extLst>
          </p:cNvPr>
          <p:cNvSpPr txBox="1">
            <a:spLocks/>
          </p:cNvSpPr>
          <p:nvPr/>
        </p:nvSpPr>
        <p:spPr>
          <a:xfrm>
            <a:off x="484823" y="4651042"/>
            <a:ext cx="4201478" cy="2596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900"/>
              </a:spcAft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6050" indent="-1460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000" b="1">
                <a:solidFill>
                  <a:srgbClr val="FFFFFF"/>
                </a:solidFill>
              </a:rPr>
              <a:t>uhi.ac.uk</a:t>
            </a:r>
          </a:p>
        </p:txBody>
      </p:sp>
    </p:spTree>
    <p:extLst>
      <p:ext uri="{BB962C8B-B14F-4D97-AF65-F5344CB8AC3E}">
        <p14:creationId xmlns:p14="http://schemas.microsoft.com/office/powerpoint/2010/main" val="146296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UHI Arial Font">
  <a:themeElements>
    <a:clrScheme name="UHI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7655D2"/>
      </a:accent1>
      <a:accent2>
        <a:srgbClr val="25B89D"/>
      </a:accent2>
      <a:accent3>
        <a:srgbClr val="E2143A"/>
      </a:accent3>
      <a:accent4>
        <a:srgbClr val="0072ED"/>
      </a:accent4>
      <a:accent5>
        <a:srgbClr val="F87A46"/>
      </a:accent5>
      <a:accent6>
        <a:srgbClr val="FFBB50"/>
      </a:accent6>
      <a:hlink>
        <a:srgbClr val="000000"/>
      </a:hlink>
      <a:folHlink>
        <a:srgbClr val="000000"/>
      </a:folHlink>
    </a:clrScheme>
    <a:fontScheme name="UHI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HI simple powerpoint template accessible" id="{FEAEDE8F-AB3E-4D30-BC40-41068D3CDAEF}" vid="{E69FAE4A-47D1-416D-A53F-40387E6C4F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FFDFD5D809147AC5502EEDBAD4591" ma:contentTypeVersion="13" ma:contentTypeDescription="Create a new document." ma:contentTypeScope="" ma:versionID="a7a192c643a945237c0d237aa181a128">
  <xsd:schema xmlns:xsd="http://www.w3.org/2001/XMLSchema" xmlns:xs="http://www.w3.org/2001/XMLSchema" xmlns:p="http://schemas.microsoft.com/office/2006/metadata/properties" xmlns:ns2="b0cb7343-4f40-413f-9d51-98a3e0152f15" xmlns:ns3="ee136c16-f069-48f7-8c43-4f2290a2b6e1" xmlns:ns4="0e688173-6920-4db4-a106-52e1f932be5c" targetNamespace="http://schemas.microsoft.com/office/2006/metadata/properties" ma:root="true" ma:fieldsID="44874da22d76c9d0fd4af39dda118287" ns2:_="" ns3:_="" ns4:_="">
    <xsd:import namespace="b0cb7343-4f40-413f-9d51-98a3e0152f15"/>
    <xsd:import namespace="ee136c16-f069-48f7-8c43-4f2290a2b6e1"/>
    <xsd:import namespace="0e688173-6920-4db4-a106-52e1f932be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cb7343-4f40-413f-9d51-98a3e0152f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08f9bd9-3094-4ce7-b0b7-c3aa025461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136c16-f069-48f7-8c43-4f2290a2b6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688173-6920-4db4-a106-52e1f932be5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2a0c26c-5f76-450e-b939-74f9bfd195d8}" ma:internalName="TaxCatchAll" ma:showField="CatchAllData" ma:web="ee136c16-f069-48f7-8c43-4f2290a2b6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688173-6920-4db4-a106-52e1f932be5c" xsi:nil="true"/>
    <lcf76f155ced4ddcb4097134ff3c332f xmlns="b0cb7343-4f40-413f-9d51-98a3e0152f15">
      <Terms xmlns="http://schemas.microsoft.com/office/infopath/2007/PartnerControls"/>
    </lcf76f155ced4ddcb4097134ff3c332f>
    <SharedWithUsers xmlns="ee136c16-f069-48f7-8c43-4f2290a2b6e1">
      <UserInfo>
        <DisplayName>Ryan Bell</DisplayName>
        <AccountId>2130</AccountId>
        <AccountType/>
      </UserInfo>
      <UserInfo>
        <DisplayName>Alison Lochhead</DisplayName>
        <AccountId>13</AccountId>
        <AccountType/>
      </UserInfo>
      <UserInfo>
        <DisplayName>Natalie Dunbar</DisplayName>
        <AccountId>2411</AccountId>
        <AccountType/>
      </UserInfo>
      <UserInfo>
        <DisplayName>Nina Mackenzie</DisplayName>
        <AccountId>2040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147D78-930D-4EAD-BC79-A488C6427F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cb7343-4f40-413f-9d51-98a3e0152f15"/>
    <ds:schemaRef ds:uri="ee136c16-f069-48f7-8c43-4f2290a2b6e1"/>
    <ds:schemaRef ds:uri="0e688173-6920-4db4-a106-52e1f932be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7981B2-3770-47A8-8406-9868B5B2835A}">
  <ds:schemaRefs>
    <ds:schemaRef ds:uri="http://purl.org/dc/elements/1.1/"/>
    <ds:schemaRef ds:uri="http://purl.org/dc/dcmitype/"/>
    <ds:schemaRef ds:uri="eca6f567-8d4c-4b04-8194-9997f15c57d1"/>
    <ds:schemaRef ds:uri="http://schemas.microsoft.com/office/2006/documentManagement/types"/>
    <ds:schemaRef ds:uri="http://purl.org/dc/terms/"/>
    <ds:schemaRef ds:uri="cafb3974-185f-4833-a203-0e764eceef80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0e688173-6920-4db4-a106-52e1f932be5c"/>
    <ds:schemaRef ds:uri="b0cb7343-4f40-413f-9d51-98a3e0152f15"/>
    <ds:schemaRef ds:uri="ee136c16-f069-48f7-8c43-4f2290a2b6e1"/>
  </ds:schemaRefs>
</ds:datastoreItem>
</file>

<file path=customXml/itemProps3.xml><?xml version="1.0" encoding="utf-8"?>
<ds:datastoreItem xmlns:ds="http://schemas.openxmlformats.org/officeDocument/2006/customXml" ds:itemID="{1E6AFE36-CAF2-4769-9FC3-20406B7550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814</Words>
  <Application>Microsoft Office PowerPoint</Application>
  <PresentationFormat>On-screen Show (16:9)</PresentationFormat>
  <Paragraphs>193</Paragraphs>
  <Slides>22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UHI Arial Font</vt:lpstr>
      <vt:lpstr>PowerPoint Presentation</vt:lpstr>
      <vt:lpstr>A university like no other</vt:lpstr>
      <vt:lpstr>PowerPoint Presentation</vt:lpstr>
      <vt:lpstr>Where can you study?</vt:lpstr>
      <vt:lpstr>What can you study?</vt:lpstr>
      <vt:lpstr>Business and computing</vt:lpstr>
      <vt:lpstr>Cànan agus cultar na Gàidhlig Gaelic language and culture</vt:lpstr>
      <vt:lpstr>Creative industries</vt:lpstr>
      <vt:lpstr>Education, child and youth studies</vt:lpstr>
      <vt:lpstr>Engineering, construction and technology </vt:lpstr>
      <vt:lpstr>Health and wellbeing</vt:lpstr>
      <vt:lpstr>History, heritage and social studies</vt:lpstr>
      <vt:lpstr>Science, nature and the environment</vt:lpstr>
      <vt:lpstr>Sports, adventure and tourism</vt:lpstr>
      <vt:lpstr>Progress with UHI</vt:lpstr>
      <vt:lpstr>Progress with UHI</vt:lpstr>
      <vt:lpstr>On Campus</vt:lpstr>
      <vt:lpstr>Careers and Employability </vt:lpstr>
      <vt:lpstr>Accommodation</vt:lpstr>
      <vt:lpstr>How to apply</vt:lpstr>
      <vt:lpstr>How to apply to UCAS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bold white</dc:title>
  <dc:creator>Jamie Lawrence</dc:creator>
  <cp:lastModifiedBy>Heini Apajainen</cp:lastModifiedBy>
  <cp:revision>76</cp:revision>
  <dcterms:created xsi:type="dcterms:W3CDTF">2022-04-26T13:46:18Z</dcterms:created>
  <dcterms:modified xsi:type="dcterms:W3CDTF">2026-09-29T08:17:24Z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0x01010041FFFDFD5D809147AC5502EEDBAD4591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SharedWithUsers">
    <vt:lpwstr>2130;#Ryan Bell;#13;#Alison Lochhead;#2411;#Natalie Dunbar;#2040;#Nina Mackenzie</vt:lpwstr>
  </property>
  <property fmtid="{D5CDD505-2E9C-101B-9397-08002B2CF9AE}" pid="11" name="_SourceUrl">
    <vt:lpwstr/>
  </property>
  <property fmtid="{D5CDD505-2E9C-101B-9397-08002B2CF9AE}" pid="12" name="_SharedFileIndex">
    <vt:lpwstr/>
  </property>
</Properties>
</file>