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9">
  <p:sldMasterIdLst>
    <p:sldMasterId id="2147483648" r:id="rId1"/>
  </p:sldMasterIdLst>
  <p:notesMasterIdLst>
    <p:notesMasterId r:id="rId14"/>
  </p:notesMasterIdLst>
  <p:sldIdLst>
    <p:sldId id="257" r:id="rId2"/>
    <p:sldId id="334" r:id="rId3"/>
    <p:sldId id="338" r:id="rId4"/>
    <p:sldId id="347" r:id="rId5"/>
    <p:sldId id="342" r:id="rId6"/>
    <p:sldId id="348" r:id="rId7"/>
    <p:sldId id="345" r:id="rId8"/>
    <p:sldId id="346" r:id="rId9"/>
    <p:sldId id="351" r:id="rId10"/>
    <p:sldId id="350" r:id="rId11"/>
    <p:sldId id="352" r:id="rId12"/>
    <p:sldId id="332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4BE3DB-326C-4E6A-B049-CFC59CB951D3}">
          <p14:sldIdLst>
            <p14:sldId id="257"/>
            <p14:sldId id="334"/>
            <p14:sldId id="338"/>
            <p14:sldId id="347"/>
            <p14:sldId id="342"/>
            <p14:sldId id="348"/>
            <p14:sldId id="345"/>
            <p14:sldId id="346"/>
            <p14:sldId id="351"/>
            <p14:sldId id="350"/>
            <p14:sldId id="352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066"/>
    <a:srgbClr val="FF9999"/>
    <a:srgbClr val="FF0066"/>
    <a:srgbClr val="CCFF99"/>
    <a:srgbClr val="00CC66"/>
    <a:srgbClr val="572163"/>
    <a:srgbClr val="FFCCFF"/>
    <a:srgbClr val="99CCFF"/>
    <a:srgbClr val="FFFFFF"/>
    <a:srgbClr val="0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832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07C6B-0B64-43B3-A5B3-E457B197C009}" type="datetimeFigureOut">
              <a:rPr lang="en-IE" smtClean="0"/>
              <a:t>15/06/2018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62B32-4FF3-4E27-BDCD-8FB5A81BB7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79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PG students, final</a:t>
            </a:r>
            <a:r>
              <a:rPr lang="en-IE" baseline="0" dirty="0" smtClean="0"/>
              <a:t> year students, within years, within subjects, targeted groups (1</a:t>
            </a:r>
            <a:r>
              <a:rPr lang="en-IE" baseline="30000" dirty="0" smtClean="0"/>
              <a:t>st</a:t>
            </a:r>
            <a:r>
              <a:rPr lang="en-IE" baseline="0" dirty="0" smtClean="0"/>
              <a:t> years, underperforming or at risk students), one to one, or one to many, or many to many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2B32-4FF3-4E27-BDCD-8FB5A81BB7E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13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PG students, final</a:t>
            </a:r>
            <a:r>
              <a:rPr lang="en-IE" baseline="0" dirty="0" smtClean="0"/>
              <a:t> year students, within years, within subjects, targeted groups (1</a:t>
            </a:r>
            <a:r>
              <a:rPr lang="en-IE" baseline="30000" dirty="0" smtClean="0"/>
              <a:t>st</a:t>
            </a:r>
            <a:r>
              <a:rPr lang="en-IE" baseline="0" dirty="0" smtClean="0"/>
              <a:t> years, underperforming or at risk students), one to one, or one to many, or many to many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2B32-4FF3-4E27-BDCD-8FB5A81BB7E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516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Collaborative</a:t>
            </a:r>
            <a:r>
              <a:rPr lang="en-IE" baseline="0" dirty="0" smtClean="0"/>
              <a:t> and cooperative learning used interchangeably. Really talking about learning in groups: active, small group learning where the student takes responsibility.</a:t>
            </a:r>
          </a:p>
          <a:p>
            <a:endParaRPr lang="en-IE" baseline="0" dirty="0" smtClean="0"/>
          </a:p>
          <a:p>
            <a:r>
              <a:rPr lang="en-IE" baseline="0" dirty="0" smtClean="0"/>
              <a:t>Lack of social interaction due to ‘media poor’ environment online vs media rich environment face to face (feedback, cues, senses involved, personalization and language variety). Plus ‘communication anxiety’, </a:t>
            </a:r>
          </a:p>
          <a:p>
            <a:endParaRPr lang="en-IE" baseline="0" dirty="0" smtClean="0"/>
          </a:p>
          <a:p>
            <a:r>
              <a:rPr lang="en-IE" baseline="0" dirty="0" smtClean="0"/>
              <a:t>Cognitive processes: Academic task in hand. But social interaction requires trust, warmth, belonging etc. </a:t>
            </a:r>
          </a:p>
          <a:p>
            <a:endParaRPr lang="en-IE" baseline="0" dirty="0" smtClean="0"/>
          </a:p>
          <a:p>
            <a:r>
              <a:rPr lang="en-IE" baseline="0" dirty="0" smtClean="0"/>
              <a:t>Solutions: Non-task contexts. Interactivity, instructor’s role (not really solutions, just the antithesis of the pitfalls LOL)</a:t>
            </a:r>
          </a:p>
          <a:p>
            <a:endParaRPr lang="en-IE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2B32-4FF3-4E27-BDCD-8FB5A81BB7E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650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Lots of resources for this but not so many about online. Or where there are, they just</a:t>
            </a:r>
            <a:r>
              <a:rPr lang="en-IE" baseline="0" dirty="0" smtClean="0"/>
              <a:t> say: we did online peer mentoring- usually emails or discussion boards, and these were the effects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2B32-4FF3-4E27-BDCD-8FB5A81BB7E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587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2B32-4FF3-4E27-BDCD-8FB5A81BB7E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94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2B32-4FF3-4E27-BDCD-8FB5A81BB7E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35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2B32-4FF3-4E27-BDCD-8FB5A81BB7E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29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HI Logo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3838"/>
            <a:ext cx="3575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388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fld id="{10FCD4DD-47A1-4E29-A5D5-F9622AC957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8572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 baseline="0">
                <a:solidFill>
                  <a:srgbClr val="4A4C4E"/>
                </a:solidFill>
              </a:defRPr>
            </a:lvl1pPr>
            <a:lvl2pPr>
              <a:defRPr sz="2800" baseline="0">
                <a:solidFill>
                  <a:srgbClr val="4A4C4E"/>
                </a:solidFill>
              </a:defRPr>
            </a:lvl2pPr>
            <a:lvl3pPr>
              <a:defRPr sz="2400" baseline="0">
                <a:solidFill>
                  <a:srgbClr val="4A4C4E"/>
                </a:solidFill>
              </a:defRPr>
            </a:lvl3pPr>
            <a:lvl4pPr>
              <a:defRPr sz="2000" baseline="0">
                <a:solidFill>
                  <a:srgbClr val="4A4C4E"/>
                </a:solidFill>
              </a:defRPr>
            </a:lvl4pPr>
            <a:lvl5pPr>
              <a:defRPr sz="2000" baseline="0">
                <a:solidFill>
                  <a:srgbClr val="4A4C4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A4C4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500188"/>
            <a:ext cx="9144000" cy="0"/>
          </a:xfrm>
          <a:prstGeom prst="line">
            <a:avLst/>
          </a:prstGeom>
          <a:noFill/>
          <a:ln w="44450">
            <a:solidFill>
              <a:srgbClr val="57216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Picture 4" descr="UHI-icon-RG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8214" y="6143644"/>
            <a:ext cx="697738" cy="64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A4C4E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A4C4E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A4C4E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411538" algn="l"/>
        </a:tabLst>
        <a:defRPr sz="2000">
          <a:solidFill>
            <a:srgbClr val="4A4C4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A4C4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ersupport.manchester.ac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ermentoring.su.le.ac.uk/" TargetMode="External"/><Relationship Id="rId4" Type="http://schemas.openxmlformats.org/officeDocument/2006/relationships/hyperlink" Target="https://www.bradford.ac.uk/student-experience/peer-assisted-lea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486916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rgbClr val="642066"/>
                </a:solidFill>
              </a:rPr>
              <a:t>Dr </a:t>
            </a:r>
            <a:r>
              <a:rPr lang="en-IE" sz="2400" dirty="0" smtClean="0">
                <a:solidFill>
                  <a:srgbClr val="642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Heather</a:t>
            </a:r>
            <a:r>
              <a:rPr lang="en-IE" sz="2400" dirty="0" smtClean="0">
                <a:solidFill>
                  <a:srgbClr val="642066"/>
                </a:solidFill>
              </a:rPr>
              <a:t> Fotheringham</a:t>
            </a:r>
          </a:p>
          <a:p>
            <a:pPr algn="ctr"/>
            <a:r>
              <a:rPr lang="en-IE" sz="2400" dirty="0" smtClean="0">
                <a:solidFill>
                  <a:srgbClr val="642066"/>
                </a:solidFill>
              </a:rPr>
              <a:t>Learning Communities event</a:t>
            </a:r>
          </a:p>
          <a:p>
            <a:pPr algn="ctr"/>
            <a:r>
              <a:rPr lang="en-IE" sz="2400" dirty="0" smtClean="0">
                <a:solidFill>
                  <a:srgbClr val="642066"/>
                </a:solidFill>
              </a:rPr>
              <a:t>15 June 2018</a:t>
            </a:r>
            <a:endParaRPr lang="en-GB" sz="2400" dirty="0">
              <a:solidFill>
                <a:srgbClr val="642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en-I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'peer</a:t>
            </a:r>
            <a:r>
              <a:rPr lang="en-IE" b="1" dirty="0">
                <a:latin typeface="Segoe UI" panose="020B0502040204020203" pitchFamily="34" charset="0"/>
                <a:cs typeface="Segoe UI" panose="020B0502040204020203" pitchFamily="34" charset="0"/>
              </a:rPr>
              <a:t>' learning and </a:t>
            </a:r>
            <a:r>
              <a:rPr lang="en-I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support can help our distance and online learners</a:t>
            </a:r>
            <a:endParaRPr lang="en-GB" dirty="0">
              <a:solidFill>
                <a:srgbClr val="6420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Translation to ODL?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525963"/>
          </a:xfrm>
        </p:spPr>
        <p:txBody>
          <a:bodyPr/>
          <a:lstStyle/>
          <a:p>
            <a:pPr marL="0" indent="0">
              <a:buNone/>
            </a:pPr>
            <a:endParaRPr lang="en-I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How can the LTA help?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LTA Connect webinars</a:t>
            </a:r>
          </a:p>
          <a:p>
            <a:r>
              <a:rPr lang="en-IE" dirty="0" smtClean="0">
                <a:solidFill>
                  <a:srgbClr val="002060"/>
                </a:solidFill>
              </a:rPr>
              <a:t>Events?</a:t>
            </a:r>
          </a:p>
          <a:p>
            <a:r>
              <a:rPr lang="en-IE" dirty="0" smtClean="0">
                <a:solidFill>
                  <a:srgbClr val="002060"/>
                </a:solidFill>
              </a:rPr>
              <a:t>Resources?</a:t>
            </a:r>
          </a:p>
          <a:p>
            <a:r>
              <a:rPr lang="en-IE" dirty="0" smtClean="0">
                <a:solidFill>
                  <a:srgbClr val="002060"/>
                </a:solidFill>
              </a:rPr>
              <a:t>Please let us know:</a:t>
            </a:r>
          </a:p>
          <a:p>
            <a:pPr lvl="1"/>
            <a:r>
              <a:rPr lang="en-IE" smtClean="0">
                <a:solidFill>
                  <a:srgbClr val="002060"/>
                </a:solidFill>
              </a:rPr>
              <a:t>lta@uhi.ac.uk</a:t>
            </a:r>
            <a:endParaRPr lang="en-IE" dirty="0" smtClean="0">
              <a:solidFill>
                <a:srgbClr val="002060"/>
              </a:solidFill>
            </a:endParaRPr>
          </a:p>
          <a:p>
            <a:endParaRPr lang="en-IE" dirty="0" smtClean="0">
              <a:solidFill>
                <a:srgbClr val="002060"/>
              </a:solidFill>
            </a:endParaRPr>
          </a:p>
          <a:p>
            <a:endParaRPr lang="en-I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2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Cornelius, V., Wood, L. &amp; Lai, J. (2016) ‘Implementation and evaluation of a formal academic-peer-mentoring programme in higher education’. </a:t>
            </a:r>
            <a:r>
              <a:rPr lang="en-GB" sz="1600" i="1" dirty="0"/>
              <a:t>Active Learning in Higher Education </a:t>
            </a:r>
            <a:r>
              <a:rPr lang="en-GB" sz="1600" dirty="0" smtClean="0"/>
              <a:t>17 (</a:t>
            </a:r>
            <a:r>
              <a:rPr lang="en-GB" sz="1600" dirty="0"/>
              <a:t>3), 193-205</a:t>
            </a:r>
          </a:p>
          <a:p>
            <a:pPr marL="0" indent="0">
              <a:buNone/>
            </a:pPr>
            <a:r>
              <a:rPr lang="en-GB" sz="1600" dirty="0" smtClean="0"/>
              <a:t>R. </a:t>
            </a:r>
            <a:r>
              <a:rPr lang="en-GB" sz="1600" dirty="0"/>
              <a:t>Collings, </a:t>
            </a:r>
            <a:r>
              <a:rPr lang="en-GB" sz="1600" dirty="0" smtClean="0"/>
              <a:t>V. </a:t>
            </a:r>
            <a:r>
              <a:rPr lang="en-GB" sz="1600" dirty="0"/>
              <a:t>Swanson &amp; </a:t>
            </a:r>
            <a:r>
              <a:rPr lang="en-GB" sz="1600" dirty="0" smtClean="0"/>
              <a:t>R. Watkins </a:t>
            </a:r>
            <a:r>
              <a:rPr lang="en-GB" sz="1600" dirty="0"/>
              <a:t>(2015) </a:t>
            </a:r>
            <a:r>
              <a:rPr lang="en-GB" sz="1600" dirty="0" smtClean="0"/>
              <a:t>‘Peer </a:t>
            </a:r>
            <a:r>
              <a:rPr lang="en-GB" sz="1600" dirty="0"/>
              <a:t>mentoring during the transition to university: assessing the usage of a formal scheme within the </a:t>
            </a:r>
            <a:r>
              <a:rPr lang="en-GB" sz="1600" dirty="0" smtClean="0"/>
              <a:t>UK’, </a:t>
            </a:r>
            <a:r>
              <a:rPr lang="en-GB" sz="1600" i="1" dirty="0" smtClean="0"/>
              <a:t>Studies </a:t>
            </a:r>
            <a:r>
              <a:rPr lang="en-GB" sz="1600" i="1" dirty="0"/>
              <a:t>in Higher Education</a:t>
            </a:r>
            <a:r>
              <a:rPr lang="en-GB" sz="1600" dirty="0"/>
              <a:t>, </a:t>
            </a:r>
            <a:r>
              <a:rPr lang="en-GB" sz="1600" dirty="0" smtClean="0"/>
              <a:t>41 (11), 1995-2010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K</a:t>
            </a:r>
            <a:r>
              <a:rPr lang="en-GB" sz="1600" dirty="0"/>
              <a:t>. </a:t>
            </a:r>
            <a:r>
              <a:rPr lang="en-GB" sz="1600" dirty="0" err="1"/>
              <a:t>Kreijns</a:t>
            </a:r>
            <a:r>
              <a:rPr lang="en-GB" sz="1600" dirty="0"/>
              <a:t>, P.A. </a:t>
            </a:r>
            <a:r>
              <a:rPr lang="en-GB" sz="1600" dirty="0" err="1"/>
              <a:t>Kirschner</a:t>
            </a:r>
            <a:r>
              <a:rPr lang="en-GB" sz="1600" dirty="0"/>
              <a:t>, W. </a:t>
            </a:r>
            <a:r>
              <a:rPr lang="en-GB" sz="1600" dirty="0" err="1" smtClean="0"/>
              <a:t>Jochems</a:t>
            </a:r>
            <a:r>
              <a:rPr lang="en-GB" sz="1600" dirty="0" smtClean="0"/>
              <a:t> (2003) ‘Identifying </a:t>
            </a:r>
            <a:r>
              <a:rPr lang="en-GB" sz="1600" dirty="0"/>
              <a:t>the pitfalls for social interaction in computer-supported collaborative learning environments: a review of the </a:t>
            </a:r>
            <a:r>
              <a:rPr lang="en-GB" sz="1600" dirty="0" smtClean="0"/>
              <a:t>research’. </a:t>
            </a:r>
            <a:r>
              <a:rPr lang="en-GB" sz="1600" i="1" dirty="0" smtClean="0"/>
              <a:t>Computers </a:t>
            </a:r>
            <a:r>
              <a:rPr lang="en-GB" sz="1600" i="1" dirty="0"/>
              <a:t>in Human </a:t>
            </a:r>
            <a:r>
              <a:rPr lang="en-GB" sz="1600" i="1" dirty="0" err="1" smtClean="0"/>
              <a:t>Behavior</a:t>
            </a:r>
            <a:r>
              <a:rPr lang="en-GB" sz="1600" dirty="0" smtClean="0"/>
              <a:t> 19 </a:t>
            </a:r>
            <a:r>
              <a:rPr lang="en-GB" sz="1600" dirty="0"/>
              <a:t>(</a:t>
            </a:r>
            <a:r>
              <a:rPr lang="en-GB" sz="1600" dirty="0" smtClean="0"/>
              <a:t>3</a:t>
            </a:r>
            <a:r>
              <a:rPr lang="en-GB" sz="1600" dirty="0"/>
              <a:t>)</a:t>
            </a:r>
            <a:r>
              <a:rPr lang="en-GB" sz="1600" dirty="0" smtClean="0"/>
              <a:t>, 335-353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Northrup, P. (2001) ‘A framework for designing interactivity in web-based instruction’.</a:t>
            </a:r>
            <a:r>
              <a:rPr lang="en-GB" sz="1600" b="1" dirty="0"/>
              <a:t> </a:t>
            </a:r>
            <a:r>
              <a:rPr lang="en-GB" sz="1600" i="1" dirty="0"/>
              <a:t>Educational Technology</a:t>
            </a:r>
            <a:r>
              <a:rPr lang="en-GB" sz="1600" dirty="0"/>
              <a:t>, 41 (2), 31-39</a:t>
            </a:r>
          </a:p>
          <a:p>
            <a:pPr marL="0" indent="0">
              <a:buNone/>
            </a:pPr>
            <a:r>
              <a:rPr lang="en-IE" sz="1600" dirty="0"/>
              <a:t>Topping, K. (1996) ‘The effectiveness of peer tutoring in further and higher education: A typology and review of the literature’. </a:t>
            </a:r>
            <a:r>
              <a:rPr lang="en-IE" sz="1600" i="1" dirty="0"/>
              <a:t>Higher Education</a:t>
            </a:r>
            <a:r>
              <a:rPr lang="en-IE" sz="1600" dirty="0"/>
              <a:t> 32 (3), </a:t>
            </a:r>
            <a:r>
              <a:rPr lang="en-IE" sz="1600" dirty="0" smtClean="0"/>
              <a:t>321-345</a:t>
            </a:r>
          </a:p>
          <a:p>
            <a:pPr marL="0" indent="0">
              <a:buNone/>
            </a:pPr>
            <a:endParaRPr lang="en-IE" sz="16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600" dirty="0">
              <a:solidFill>
                <a:srgbClr val="642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1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IE" sz="3600" dirty="0" smtClean="0"/>
              <a:t>Definition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"/>
            <a:ext cx="9144000" cy="6854266"/>
          </a:xfrm>
        </p:spPr>
      </p:pic>
      <p:sp>
        <p:nvSpPr>
          <p:cNvPr id="6" name="TextBox 5"/>
          <p:cNvSpPr txBox="1"/>
          <p:nvPr/>
        </p:nvSpPr>
        <p:spPr>
          <a:xfrm>
            <a:off x="107504" y="3573016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“People </a:t>
            </a:r>
            <a:r>
              <a:rPr lang="en-I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similar social groupings who are not professional teachers helping each </a:t>
            </a:r>
            <a:r>
              <a:rPr lang="en-IE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other” </a:t>
            </a:r>
            <a:r>
              <a:rPr lang="en-I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(Topping, 1996: 322)</a:t>
            </a:r>
            <a:endParaRPr lang="en-GB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1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-16032"/>
            <a:ext cx="3635896" cy="3012983"/>
          </a:xfrm>
          <a:solidFill>
            <a:srgbClr val="642066"/>
          </a:solidFill>
        </p:spPr>
        <p:txBody>
          <a:bodyPr/>
          <a:lstStyle/>
          <a:p>
            <a:pPr algn="ctr"/>
            <a:r>
              <a:rPr lang="en-IE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Peer who?</a:t>
            </a:r>
            <a:endParaRPr lang="en-GB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-16031"/>
            <a:ext cx="5499224" cy="68740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88" y="2996952"/>
            <a:ext cx="4661211" cy="38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9"/>
            <a:ext cx="9134229" cy="6850672"/>
          </a:xfrm>
        </p:spPr>
      </p:pic>
    </p:spTree>
    <p:extLst>
      <p:ext uri="{BB962C8B-B14F-4D97-AF65-F5344CB8AC3E}">
        <p14:creationId xmlns:p14="http://schemas.microsoft.com/office/powerpoint/2010/main" val="197095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209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A model of collaborative learning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7"/>
            <a:ext cx="9158707" cy="6869031"/>
          </a:xfrm>
        </p:spPr>
      </p:pic>
    </p:spTree>
    <p:extLst>
      <p:ext uri="{BB962C8B-B14F-4D97-AF65-F5344CB8AC3E}">
        <p14:creationId xmlns:p14="http://schemas.microsoft.com/office/powerpoint/2010/main" val="170530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IE" sz="3200" dirty="0" smtClean="0"/>
              <a:t>Peer mentoring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7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Conclusions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088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Existing practice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IE" sz="2200" dirty="0">
                <a:solidFill>
                  <a:srgbClr val="002060"/>
                </a:solidFill>
              </a:rPr>
              <a:t>PASS </a:t>
            </a:r>
            <a:r>
              <a:rPr lang="en-IE" sz="2200" dirty="0" smtClean="0">
                <a:solidFill>
                  <a:srgbClr val="002060"/>
                </a:solidFill>
              </a:rPr>
              <a:t>Manchester</a:t>
            </a:r>
          </a:p>
          <a:p>
            <a:r>
              <a:rPr lang="en-IE" sz="22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en-IE" sz="2200" dirty="0">
                <a:solidFill>
                  <a:srgbClr val="002060"/>
                </a:solidFill>
                <a:hlinkClick r:id="rId3"/>
              </a:rPr>
              <a:t>://www.peersupport.manchester.ac.uk</a:t>
            </a:r>
            <a:r>
              <a:rPr lang="en-IE" sz="2200" dirty="0" smtClean="0">
                <a:solidFill>
                  <a:srgbClr val="002060"/>
                </a:solidFill>
                <a:hlinkClick r:id="rId3"/>
              </a:rPr>
              <a:t>/</a:t>
            </a:r>
            <a:endParaRPr lang="en-IE" sz="2200" dirty="0" smtClean="0">
              <a:solidFill>
                <a:srgbClr val="002060"/>
              </a:solidFill>
            </a:endParaRPr>
          </a:p>
          <a:p>
            <a:r>
              <a:rPr lang="en-IE" sz="2200" dirty="0" smtClean="0">
                <a:solidFill>
                  <a:srgbClr val="002060"/>
                </a:solidFill>
              </a:rPr>
              <a:t>PAL Bradford</a:t>
            </a:r>
          </a:p>
          <a:p>
            <a:r>
              <a:rPr lang="en-IE" sz="2200" dirty="0">
                <a:solidFill>
                  <a:srgbClr val="002060"/>
                </a:solidFill>
                <a:hlinkClick r:id="rId4"/>
              </a:rPr>
              <a:t>https://www.bradford.ac.uk/student-experience/peer-assisted-learning</a:t>
            </a:r>
            <a:r>
              <a:rPr lang="en-IE" sz="2200" dirty="0" smtClean="0">
                <a:solidFill>
                  <a:srgbClr val="002060"/>
                </a:solidFill>
                <a:hlinkClick r:id="rId4"/>
              </a:rPr>
              <a:t>/</a:t>
            </a:r>
            <a:endParaRPr lang="en-IE" sz="2200" dirty="0" smtClean="0">
              <a:solidFill>
                <a:srgbClr val="002060"/>
              </a:solidFill>
            </a:endParaRPr>
          </a:p>
          <a:p>
            <a:r>
              <a:rPr lang="en-IE" sz="2200" dirty="0" smtClean="0">
                <a:solidFill>
                  <a:srgbClr val="002060"/>
                </a:solidFill>
              </a:rPr>
              <a:t>Leicester</a:t>
            </a:r>
          </a:p>
          <a:p>
            <a:r>
              <a:rPr lang="en-IE" sz="2200" dirty="0">
                <a:solidFill>
                  <a:srgbClr val="002060"/>
                </a:solidFill>
                <a:hlinkClick r:id="rId5"/>
              </a:rPr>
              <a:t>https://peermentoring.su.le.ac.uk</a:t>
            </a:r>
            <a:r>
              <a:rPr lang="en-IE" sz="2200" dirty="0" smtClean="0">
                <a:solidFill>
                  <a:srgbClr val="002060"/>
                </a:solidFill>
                <a:hlinkClick r:id="rId5"/>
              </a:rPr>
              <a:t>/</a:t>
            </a:r>
            <a:endParaRPr lang="en-IE" sz="2200" dirty="0" smtClean="0">
              <a:solidFill>
                <a:srgbClr val="002060"/>
              </a:solidFill>
            </a:endParaRPr>
          </a:p>
          <a:p>
            <a:endParaRPr lang="en-IE" sz="2200" dirty="0" smtClean="0">
              <a:solidFill>
                <a:srgbClr val="002060"/>
              </a:solidFill>
            </a:endParaRPr>
          </a:p>
          <a:p>
            <a:endParaRPr lang="en-IE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73373"/>
      </p:ext>
    </p:extLst>
  </p:cSld>
  <p:clrMapOvr>
    <a:masterClrMapping/>
  </p:clrMapOvr>
</p:sld>
</file>

<file path=ppt/theme/theme1.xml><?xml version="1.0" encoding="utf-8"?>
<a:theme xmlns:a="http://schemas.openxmlformats.org/drawingml/2006/main" name="UHIPowerPointtemplate">
  <a:themeElements>
    <a:clrScheme name="ThinkUHI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nkUHI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inkUHI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456</Words>
  <Application>Microsoft Office PowerPoint</Application>
  <PresentationFormat>On-screen Show (4:3)</PresentationFormat>
  <Paragraphs>52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Myriad Pro</vt:lpstr>
      <vt:lpstr>Segoe UI</vt:lpstr>
      <vt:lpstr>UHIPowerPointtemplate</vt:lpstr>
      <vt:lpstr>How 'peer' learning and support can help our distance and online learners</vt:lpstr>
      <vt:lpstr>Definition</vt:lpstr>
      <vt:lpstr>Peer who?</vt:lpstr>
      <vt:lpstr>PowerPoint Presentation</vt:lpstr>
      <vt:lpstr>PowerPoint Presentation</vt:lpstr>
      <vt:lpstr>A model of collaborative learning</vt:lpstr>
      <vt:lpstr>Peer mentoring</vt:lpstr>
      <vt:lpstr>Conclusions</vt:lpstr>
      <vt:lpstr>Existing practice</vt:lpstr>
      <vt:lpstr>Translation to ODL?</vt:lpstr>
      <vt:lpstr>How can the LTA help?</vt:lpstr>
      <vt:lpstr>References</vt:lpstr>
    </vt:vector>
  </TitlesOfParts>
  <Company>UHI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2014</dc:title>
  <dc:creator>Heather Fotheringham</dc:creator>
  <cp:lastModifiedBy>Heather Fotheringham</cp:lastModifiedBy>
  <cp:revision>249</cp:revision>
  <dcterms:created xsi:type="dcterms:W3CDTF">2014-08-05T10:19:21Z</dcterms:created>
  <dcterms:modified xsi:type="dcterms:W3CDTF">2018-06-15T08:08:41Z</dcterms:modified>
</cp:coreProperties>
</file>